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8" r:id="rId2"/>
    <p:sldId id="259" r:id="rId3"/>
    <p:sldId id="266" r:id="rId4"/>
    <p:sldId id="260" r:id="rId5"/>
    <p:sldId id="261" r:id="rId6"/>
    <p:sldId id="267" r:id="rId7"/>
    <p:sldId id="268" r:id="rId8"/>
    <p:sldId id="262" r:id="rId9"/>
    <p:sldId id="263" r:id="rId10"/>
    <p:sldId id="269" r:id="rId11"/>
  </p:sldIdLst>
  <p:sldSz cx="32399288" cy="43200638"/>
  <p:notesSz cx="6858000" cy="9144000"/>
  <p:defaultTextStyle>
    <a:defPPr>
      <a:defRPr lang="ko-KR"/>
    </a:defPPr>
    <a:lvl1pPr marL="0" algn="l" defTabSz="3628796" rtl="0" eaLnBrk="1" latinLnBrk="1" hangingPunct="1">
      <a:defRPr sz="7143" kern="1200">
        <a:solidFill>
          <a:schemeClr val="tx1"/>
        </a:solidFill>
        <a:latin typeface="+mn-lt"/>
        <a:ea typeface="+mn-ea"/>
        <a:cs typeface="+mn-cs"/>
      </a:defRPr>
    </a:lvl1pPr>
    <a:lvl2pPr marL="1814398" algn="l" defTabSz="3628796" rtl="0" eaLnBrk="1" latinLnBrk="1" hangingPunct="1">
      <a:defRPr sz="7143" kern="1200">
        <a:solidFill>
          <a:schemeClr val="tx1"/>
        </a:solidFill>
        <a:latin typeface="+mn-lt"/>
        <a:ea typeface="+mn-ea"/>
        <a:cs typeface="+mn-cs"/>
      </a:defRPr>
    </a:lvl2pPr>
    <a:lvl3pPr marL="3628796" algn="l" defTabSz="3628796" rtl="0" eaLnBrk="1" latinLnBrk="1" hangingPunct="1">
      <a:defRPr sz="7143" kern="1200">
        <a:solidFill>
          <a:schemeClr val="tx1"/>
        </a:solidFill>
        <a:latin typeface="+mn-lt"/>
        <a:ea typeface="+mn-ea"/>
        <a:cs typeface="+mn-cs"/>
      </a:defRPr>
    </a:lvl3pPr>
    <a:lvl4pPr marL="5443195" algn="l" defTabSz="3628796" rtl="0" eaLnBrk="1" latinLnBrk="1" hangingPunct="1">
      <a:defRPr sz="7143" kern="1200">
        <a:solidFill>
          <a:schemeClr val="tx1"/>
        </a:solidFill>
        <a:latin typeface="+mn-lt"/>
        <a:ea typeface="+mn-ea"/>
        <a:cs typeface="+mn-cs"/>
      </a:defRPr>
    </a:lvl4pPr>
    <a:lvl5pPr marL="7257593" algn="l" defTabSz="3628796" rtl="0" eaLnBrk="1" latinLnBrk="1" hangingPunct="1">
      <a:defRPr sz="7143" kern="1200">
        <a:solidFill>
          <a:schemeClr val="tx1"/>
        </a:solidFill>
        <a:latin typeface="+mn-lt"/>
        <a:ea typeface="+mn-ea"/>
        <a:cs typeface="+mn-cs"/>
      </a:defRPr>
    </a:lvl5pPr>
    <a:lvl6pPr marL="9071991" algn="l" defTabSz="3628796" rtl="0" eaLnBrk="1" latinLnBrk="1" hangingPunct="1">
      <a:defRPr sz="7143" kern="1200">
        <a:solidFill>
          <a:schemeClr val="tx1"/>
        </a:solidFill>
        <a:latin typeface="+mn-lt"/>
        <a:ea typeface="+mn-ea"/>
        <a:cs typeface="+mn-cs"/>
      </a:defRPr>
    </a:lvl6pPr>
    <a:lvl7pPr marL="10886389" algn="l" defTabSz="3628796" rtl="0" eaLnBrk="1" latinLnBrk="1" hangingPunct="1">
      <a:defRPr sz="7143" kern="1200">
        <a:solidFill>
          <a:schemeClr val="tx1"/>
        </a:solidFill>
        <a:latin typeface="+mn-lt"/>
        <a:ea typeface="+mn-ea"/>
        <a:cs typeface="+mn-cs"/>
      </a:defRPr>
    </a:lvl7pPr>
    <a:lvl8pPr marL="12700787" algn="l" defTabSz="3628796" rtl="0" eaLnBrk="1" latinLnBrk="1" hangingPunct="1">
      <a:defRPr sz="7143" kern="1200">
        <a:solidFill>
          <a:schemeClr val="tx1"/>
        </a:solidFill>
        <a:latin typeface="+mn-lt"/>
        <a:ea typeface="+mn-ea"/>
        <a:cs typeface="+mn-cs"/>
      </a:defRPr>
    </a:lvl8pPr>
    <a:lvl9pPr marL="14515186" algn="l" defTabSz="3628796" rtl="0" eaLnBrk="1" latinLnBrk="1" hangingPunct="1">
      <a:defRPr sz="7143"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706" autoAdjust="0"/>
  </p:normalViewPr>
  <p:slideViewPr>
    <p:cSldViewPr snapToGrid="0">
      <p:cViewPr>
        <p:scale>
          <a:sx n="25" d="100"/>
          <a:sy n="25" d="100"/>
        </p:scale>
        <p:origin x="2226" y="-1662"/>
      </p:cViewPr>
      <p:guideLst/>
    </p:cSldViewPr>
  </p:slideViewPr>
  <p:notesTextViewPr>
    <p:cViewPr>
      <p:scale>
        <a:sx n="1" d="1"/>
        <a:sy n="1" d="1"/>
      </p:scale>
      <p:origin x="0" y="0"/>
    </p:cViewPr>
  </p:notesTextViewPr>
  <p:notesViewPr>
    <p:cSldViewPr snapToGrid="0">
      <p:cViewPr varScale="1">
        <p:scale>
          <a:sx n="71" d="100"/>
          <a:sy n="71" d="100"/>
        </p:scale>
        <p:origin x="315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C0989D-B696-427F-815F-1D0D98B53479}" type="datetimeFigureOut">
              <a:rPr lang="ko-KR" altLang="en-US" smtClean="0"/>
              <a:t>2019-10-22</a:t>
            </a:fld>
            <a:endParaRPr lang="ko-KR" altLang="en-US"/>
          </a:p>
        </p:txBody>
      </p:sp>
      <p:sp>
        <p:nvSpPr>
          <p:cNvPr id="4" name="슬라이드 이미지 개체 틀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76DDB-9F32-4073-B94F-553047569E3D}" type="slidenum">
              <a:rPr lang="ko-KR" altLang="en-US" smtClean="0"/>
              <a:t>‹#›</a:t>
            </a:fld>
            <a:endParaRPr lang="ko-KR" altLang="en-US"/>
          </a:p>
        </p:txBody>
      </p:sp>
    </p:spTree>
    <p:extLst>
      <p:ext uri="{BB962C8B-B14F-4D97-AF65-F5344CB8AC3E}">
        <p14:creationId xmlns:p14="http://schemas.microsoft.com/office/powerpoint/2010/main" val="2652647732"/>
      </p:ext>
    </p:extLst>
  </p:cSld>
  <p:clrMap bg1="lt1" tx1="dk1" bg2="lt2" tx2="dk2" accent1="accent1" accent2="accent2" accent3="accent3" accent4="accent4" accent5="accent5" accent6="accent6" hlink="hlink" folHlink="folHlink"/>
  <p:notesStyle>
    <a:lvl1pPr marL="0" algn="l" defTabSz="3628796" rtl="0" eaLnBrk="1" latinLnBrk="1" hangingPunct="1">
      <a:defRPr sz="4762" kern="1200">
        <a:solidFill>
          <a:schemeClr val="tx1"/>
        </a:solidFill>
        <a:latin typeface="+mn-lt"/>
        <a:ea typeface="+mn-ea"/>
        <a:cs typeface="+mn-cs"/>
      </a:defRPr>
    </a:lvl1pPr>
    <a:lvl2pPr marL="1814398" algn="l" defTabSz="3628796" rtl="0" eaLnBrk="1" latinLnBrk="1" hangingPunct="1">
      <a:defRPr sz="4762" kern="1200">
        <a:solidFill>
          <a:schemeClr val="tx1"/>
        </a:solidFill>
        <a:latin typeface="+mn-lt"/>
        <a:ea typeface="+mn-ea"/>
        <a:cs typeface="+mn-cs"/>
      </a:defRPr>
    </a:lvl2pPr>
    <a:lvl3pPr marL="3628796" algn="l" defTabSz="3628796" rtl="0" eaLnBrk="1" latinLnBrk="1" hangingPunct="1">
      <a:defRPr sz="4762" kern="1200">
        <a:solidFill>
          <a:schemeClr val="tx1"/>
        </a:solidFill>
        <a:latin typeface="+mn-lt"/>
        <a:ea typeface="+mn-ea"/>
        <a:cs typeface="+mn-cs"/>
      </a:defRPr>
    </a:lvl3pPr>
    <a:lvl4pPr marL="5443195" algn="l" defTabSz="3628796" rtl="0" eaLnBrk="1" latinLnBrk="1" hangingPunct="1">
      <a:defRPr sz="4762" kern="1200">
        <a:solidFill>
          <a:schemeClr val="tx1"/>
        </a:solidFill>
        <a:latin typeface="+mn-lt"/>
        <a:ea typeface="+mn-ea"/>
        <a:cs typeface="+mn-cs"/>
      </a:defRPr>
    </a:lvl4pPr>
    <a:lvl5pPr marL="7257593" algn="l" defTabSz="3628796" rtl="0" eaLnBrk="1" latinLnBrk="1" hangingPunct="1">
      <a:defRPr sz="4762" kern="1200">
        <a:solidFill>
          <a:schemeClr val="tx1"/>
        </a:solidFill>
        <a:latin typeface="+mn-lt"/>
        <a:ea typeface="+mn-ea"/>
        <a:cs typeface="+mn-cs"/>
      </a:defRPr>
    </a:lvl5pPr>
    <a:lvl6pPr marL="9071991" algn="l" defTabSz="3628796" rtl="0" eaLnBrk="1" latinLnBrk="1" hangingPunct="1">
      <a:defRPr sz="4762" kern="1200">
        <a:solidFill>
          <a:schemeClr val="tx1"/>
        </a:solidFill>
        <a:latin typeface="+mn-lt"/>
        <a:ea typeface="+mn-ea"/>
        <a:cs typeface="+mn-cs"/>
      </a:defRPr>
    </a:lvl6pPr>
    <a:lvl7pPr marL="10886389" algn="l" defTabSz="3628796" rtl="0" eaLnBrk="1" latinLnBrk="1" hangingPunct="1">
      <a:defRPr sz="4762" kern="1200">
        <a:solidFill>
          <a:schemeClr val="tx1"/>
        </a:solidFill>
        <a:latin typeface="+mn-lt"/>
        <a:ea typeface="+mn-ea"/>
        <a:cs typeface="+mn-cs"/>
      </a:defRPr>
    </a:lvl7pPr>
    <a:lvl8pPr marL="12700787" algn="l" defTabSz="3628796" rtl="0" eaLnBrk="1" latinLnBrk="1" hangingPunct="1">
      <a:defRPr sz="4762" kern="1200">
        <a:solidFill>
          <a:schemeClr val="tx1"/>
        </a:solidFill>
        <a:latin typeface="+mn-lt"/>
        <a:ea typeface="+mn-ea"/>
        <a:cs typeface="+mn-cs"/>
      </a:defRPr>
    </a:lvl8pPr>
    <a:lvl9pPr marL="14515186" algn="l" defTabSz="3628796" rtl="0" eaLnBrk="1" latinLnBrk="1" hangingPunct="1">
      <a:defRPr sz="476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테스트 화면 존재</a:t>
            </a:r>
            <a:r>
              <a:rPr lang="en-US" altLang="ko-KR" dirty="0" smtClean="0"/>
              <a:t>, </a:t>
            </a:r>
            <a:r>
              <a:rPr lang="ko-KR" altLang="en-US" dirty="0" smtClean="0"/>
              <a:t>기존 연구의 문제점을 뺌</a:t>
            </a:r>
            <a:endParaRPr lang="ko-KR" altLang="en-US" dirty="0"/>
          </a:p>
        </p:txBody>
      </p:sp>
      <p:sp>
        <p:nvSpPr>
          <p:cNvPr id="4" name="슬라이드 번호 개체 틀 3"/>
          <p:cNvSpPr>
            <a:spLocks noGrp="1"/>
          </p:cNvSpPr>
          <p:nvPr>
            <p:ph type="sldNum" sz="quarter" idx="10"/>
          </p:nvPr>
        </p:nvSpPr>
        <p:spPr/>
        <p:txBody>
          <a:bodyPr/>
          <a:lstStyle/>
          <a:p>
            <a:fld id="{E8E76DDB-9F32-4073-B94F-553047569E3D}" type="slidenum">
              <a:rPr lang="ko-KR" altLang="en-US" smtClean="0"/>
              <a:t>1</a:t>
            </a:fld>
            <a:endParaRPr lang="ko-KR" altLang="en-US"/>
          </a:p>
        </p:txBody>
      </p:sp>
    </p:spTree>
    <p:extLst>
      <p:ext uri="{BB962C8B-B14F-4D97-AF65-F5344CB8AC3E}">
        <p14:creationId xmlns:p14="http://schemas.microsoft.com/office/powerpoint/2010/main" val="3978945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테스트 화면 존재</a:t>
            </a:r>
            <a:r>
              <a:rPr lang="en-US" altLang="ko-KR" dirty="0" smtClean="0"/>
              <a:t>, </a:t>
            </a:r>
            <a:r>
              <a:rPr lang="ko-KR" altLang="en-US" dirty="0" smtClean="0"/>
              <a:t>기존 연구의 문제점을 뺌</a:t>
            </a:r>
            <a:endParaRPr lang="ko-KR" altLang="en-US" dirty="0"/>
          </a:p>
        </p:txBody>
      </p:sp>
      <p:sp>
        <p:nvSpPr>
          <p:cNvPr id="4" name="슬라이드 번호 개체 틀 3"/>
          <p:cNvSpPr>
            <a:spLocks noGrp="1"/>
          </p:cNvSpPr>
          <p:nvPr>
            <p:ph type="sldNum" sz="quarter" idx="10"/>
          </p:nvPr>
        </p:nvSpPr>
        <p:spPr/>
        <p:txBody>
          <a:bodyPr/>
          <a:lstStyle/>
          <a:p>
            <a:fld id="{E8E76DDB-9F32-4073-B94F-553047569E3D}" type="slidenum">
              <a:rPr lang="ko-KR" altLang="en-US" smtClean="0"/>
              <a:t>2</a:t>
            </a:fld>
            <a:endParaRPr lang="ko-KR" altLang="en-US"/>
          </a:p>
        </p:txBody>
      </p:sp>
    </p:spTree>
    <p:extLst>
      <p:ext uri="{BB962C8B-B14F-4D97-AF65-F5344CB8AC3E}">
        <p14:creationId xmlns:p14="http://schemas.microsoft.com/office/powerpoint/2010/main" val="893974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테스트 화면 존재</a:t>
            </a:r>
            <a:r>
              <a:rPr lang="en-US" altLang="ko-KR" dirty="0" smtClean="0"/>
              <a:t>, </a:t>
            </a:r>
            <a:r>
              <a:rPr lang="ko-KR" altLang="en-US" dirty="0" smtClean="0"/>
              <a:t>기존 연구의 문제점을 뺌</a:t>
            </a:r>
            <a:endParaRPr lang="ko-KR" altLang="en-US" dirty="0"/>
          </a:p>
        </p:txBody>
      </p:sp>
      <p:sp>
        <p:nvSpPr>
          <p:cNvPr id="4" name="슬라이드 번호 개체 틀 3"/>
          <p:cNvSpPr>
            <a:spLocks noGrp="1"/>
          </p:cNvSpPr>
          <p:nvPr>
            <p:ph type="sldNum" sz="quarter" idx="10"/>
          </p:nvPr>
        </p:nvSpPr>
        <p:spPr/>
        <p:txBody>
          <a:bodyPr/>
          <a:lstStyle/>
          <a:p>
            <a:fld id="{E8E76DDB-9F32-4073-B94F-553047569E3D}" type="slidenum">
              <a:rPr lang="ko-KR" altLang="en-US" smtClean="0"/>
              <a:t>3</a:t>
            </a:fld>
            <a:endParaRPr lang="ko-KR" altLang="en-US"/>
          </a:p>
        </p:txBody>
      </p:sp>
    </p:spTree>
    <p:extLst>
      <p:ext uri="{BB962C8B-B14F-4D97-AF65-F5344CB8AC3E}">
        <p14:creationId xmlns:p14="http://schemas.microsoft.com/office/powerpoint/2010/main" val="1577994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테스트 화면 존재</a:t>
            </a:r>
            <a:r>
              <a:rPr lang="en-US" altLang="ko-KR" dirty="0" smtClean="0"/>
              <a:t>, </a:t>
            </a:r>
            <a:r>
              <a:rPr lang="ko-KR" altLang="en-US" dirty="0" smtClean="0"/>
              <a:t>기존 연구의 문제점을 뺌</a:t>
            </a:r>
            <a:endParaRPr lang="ko-KR" altLang="en-US" dirty="0"/>
          </a:p>
        </p:txBody>
      </p:sp>
      <p:sp>
        <p:nvSpPr>
          <p:cNvPr id="4" name="슬라이드 번호 개체 틀 3"/>
          <p:cNvSpPr>
            <a:spLocks noGrp="1"/>
          </p:cNvSpPr>
          <p:nvPr>
            <p:ph type="sldNum" sz="quarter" idx="10"/>
          </p:nvPr>
        </p:nvSpPr>
        <p:spPr/>
        <p:txBody>
          <a:bodyPr/>
          <a:lstStyle/>
          <a:p>
            <a:fld id="{E8E76DDB-9F32-4073-B94F-553047569E3D}" type="slidenum">
              <a:rPr lang="ko-KR" altLang="en-US" smtClean="0"/>
              <a:t>4</a:t>
            </a:fld>
            <a:endParaRPr lang="ko-KR" altLang="en-US"/>
          </a:p>
        </p:txBody>
      </p:sp>
    </p:spTree>
    <p:extLst>
      <p:ext uri="{BB962C8B-B14F-4D97-AF65-F5344CB8AC3E}">
        <p14:creationId xmlns:p14="http://schemas.microsoft.com/office/powerpoint/2010/main" val="1974194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테스트 화면 존재</a:t>
            </a:r>
            <a:r>
              <a:rPr lang="en-US" altLang="ko-KR" dirty="0" smtClean="0"/>
              <a:t>, </a:t>
            </a:r>
            <a:r>
              <a:rPr lang="ko-KR" altLang="en-US" dirty="0" smtClean="0"/>
              <a:t>기존 연구의 문제점을 뺌</a:t>
            </a:r>
            <a:endParaRPr lang="ko-KR" altLang="en-US" dirty="0"/>
          </a:p>
        </p:txBody>
      </p:sp>
      <p:sp>
        <p:nvSpPr>
          <p:cNvPr id="4" name="슬라이드 번호 개체 틀 3"/>
          <p:cNvSpPr>
            <a:spLocks noGrp="1"/>
          </p:cNvSpPr>
          <p:nvPr>
            <p:ph type="sldNum" sz="quarter" idx="10"/>
          </p:nvPr>
        </p:nvSpPr>
        <p:spPr/>
        <p:txBody>
          <a:bodyPr/>
          <a:lstStyle/>
          <a:p>
            <a:fld id="{E8E76DDB-9F32-4073-B94F-553047569E3D}" type="slidenum">
              <a:rPr lang="ko-KR" altLang="en-US" smtClean="0"/>
              <a:t>5</a:t>
            </a:fld>
            <a:endParaRPr lang="ko-KR" altLang="en-US"/>
          </a:p>
        </p:txBody>
      </p:sp>
    </p:spTree>
    <p:extLst>
      <p:ext uri="{BB962C8B-B14F-4D97-AF65-F5344CB8AC3E}">
        <p14:creationId xmlns:p14="http://schemas.microsoft.com/office/powerpoint/2010/main" val="3794421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테스트 화면 존재</a:t>
            </a:r>
            <a:r>
              <a:rPr lang="en-US" altLang="ko-KR" dirty="0" smtClean="0"/>
              <a:t>, </a:t>
            </a:r>
            <a:r>
              <a:rPr lang="ko-KR" altLang="en-US" dirty="0" smtClean="0"/>
              <a:t>기존 연구의 문제점을 뺌</a:t>
            </a:r>
            <a:endParaRPr lang="ko-KR" altLang="en-US" dirty="0"/>
          </a:p>
        </p:txBody>
      </p:sp>
      <p:sp>
        <p:nvSpPr>
          <p:cNvPr id="4" name="슬라이드 번호 개체 틀 3"/>
          <p:cNvSpPr>
            <a:spLocks noGrp="1"/>
          </p:cNvSpPr>
          <p:nvPr>
            <p:ph type="sldNum" sz="quarter" idx="10"/>
          </p:nvPr>
        </p:nvSpPr>
        <p:spPr/>
        <p:txBody>
          <a:bodyPr/>
          <a:lstStyle/>
          <a:p>
            <a:fld id="{E8E76DDB-9F32-4073-B94F-553047569E3D}" type="slidenum">
              <a:rPr lang="ko-KR" altLang="en-US" smtClean="0"/>
              <a:t>8</a:t>
            </a:fld>
            <a:endParaRPr lang="ko-KR" altLang="en-US"/>
          </a:p>
        </p:txBody>
      </p:sp>
    </p:spTree>
    <p:extLst>
      <p:ext uri="{BB962C8B-B14F-4D97-AF65-F5344CB8AC3E}">
        <p14:creationId xmlns:p14="http://schemas.microsoft.com/office/powerpoint/2010/main" val="3029450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테스트 화면 존재</a:t>
            </a:r>
            <a:r>
              <a:rPr lang="en-US" altLang="ko-KR" dirty="0" smtClean="0"/>
              <a:t>, </a:t>
            </a:r>
            <a:r>
              <a:rPr lang="ko-KR" altLang="en-US" dirty="0" smtClean="0"/>
              <a:t>기존 연구의 문제점을 뺌</a:t>
            </a:r>
            <a:endParaRPr lang="ko-KR" altLang="en-US" dirty="0"/>
          </a:p>
        </p:txBody>
      </p:sp>
      <p:sp>
        <p:nvSpPr>
          <p:cNvPr id="4" name="슬라이드 번호 개체 틀 3"/>
          <p:cNvSpPr>
            <a:spLocks noGrp="1"/>
          </p:cNvSpPr>
          <p:nvPr>
            <p:ph type="sldNum" sz="quarter" idx="10"/>
          </p:nvPr>
        </p:nvSpPr>
        <p:spPr/>
        <p:txBody>
          <a:bodyPr/>
          <a:lstStyle/>
          <a:p>
            <a:fld id="{E8E76DDB-9F32-4073-B94F-553047569E3D}" type="slidenum">
              <a:rPr lang="ko-KR" altLang="en-US" smtClean="0"/>
              <a:t>9</a:t>
            </a:fld>
            <a:endParaRPr lang="ko-KR" altLang="en-US"/>
          </a:p>
        </p:txBody>
      </p:sp>
    </p:spTree>
    <p:extLst>
      <p:ext uri="{BB962C8B-B14F-4D97-AF65-F5344CB8AC3E}">
        <p14:creationId xmlns:p14="http://schemas.microsoft.com/office/powerpoint/2010/main" val="3154498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테스트 화면 존재</a:t>
            </a:r>
            <a:r>
              <a:rPr lang="en-US" altLang="ko-KR" dirty="0" smtClean="0"/>
              <a:t>, </a:t>
            </a:r>
            <a:r>
              <a:rPr lang="ko-KR" altLang="en-US" dirty="0" smtClean="0"/>
              <a:t>기존 연구의 문제점을 뺌</a:t>
            </a:r>
            <a:endParaRPr lang="ko-KR" altLang="en-US" dirty="0"/>
          </a:p>
        </p:txBody>
      </p:sp>
      <p:sp>
        <p:nvSpPr>
          <p:cNvPr id="4" name="슬라이드 번호 개체 틀 3"/>
          <p:cNvSpPr>
            <a:spLocks noGrp="1"/>
          </p:cNvSpPr>
          <p:nvPr>
            <p:ph type="sldNum" sz="quarter" idx="10"/>
          </p:nvPr>
        </p:nvSpPr>
        <p:spPr/>
        <p:txBody>
          <a:bodyPr/>
          <a:lstStyle/>
          <a:p>
            <a:fld id="{E8E76DDB-9F32-4073-B94F-553047569E3D}" type="slidenum">
              <a:rPr lang="ko-KR" altLang="en-US" smtClean="0"/>
              <a:t>10</a:t>
            </a:fld>
            <a:endParaRPr lang="ko-KR" altLang="en-US"/>
          </a:p>
        </p:txBody>
      </p:sp>
    </p:spTree>
    <p:extLst>
      <p:ext uri="{BB962C8B-B14F-4D97-AF65-F5344CB8AC3E}">
        <p14:creationId xmlns:p14="http://schemas.microsoft.com/office/powerpoint/2010/main" val="2676505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2429947" y="7070108"/>
            <a:ext cx="27539395" cy="15040222"/>
          </a:xfrm>
        </p:spPr>
        <p:txBody>
          <a:bodyPr anchor="b"/>
          <a:lstStyle>
            <a:lvl1pPr algn="ctr">
              <a:defRPr sz="21259"/>
            </a:lvl1pPr>
          </a:lstStyle>
          <a:p>
            <a:r>
              <a:rPr lang="ko-KR" altLang="en-US" smtClean="0"/>
              <a:t>마스터 제목 스타일 편집</a:t>
            </a:r>
            <a:endParaRPr lang="en-US" dirty="0"/>
          </a:p>
        </p:txBody>
      </p:sp>
      <p:sp>
        <p:nvSpPr>
          <p:cNvPr id="3" name="Subtitle 2"/>
          <p:cNvSpPr>
            <a:spLocks noGrp="1"/>
          </p:cNvSpPr>
          <p:nvPr>
            <p:ph type="subTitle" idx="1"/>
          </p:nvPr>
        </p:nvSpPr>
        <p:spPr>
          <a:xfrm>
            <a:off x="4049911" y="22690338"/>
            <a:ext cx="24299466" cy="10430151"/>
          </a:xfrm>
        </p:spPr>
        <p:txBody>
          <a:bodyPr/>
          <a:lstStyle>
            <a:lvl1pPr marL="0" indent="0" algn="ctr">
              <a:buNone/>
              <a:defRPr sz="8504"/>
            </a:lvl1pPr>
            <a:lvl2pPr marL="1619951" indent="0" algn="ctr">
              <a:buNone/>
              <a:defRPr sz="7086"/>
            </a:lvl2pPr>
            <a:lvl3pPr marL="3239902" indent="0" algn="ctr">
              <a:buNone/>
              <a:defRPr sz="6378"/>
            </a:lvl3pPr>
            <a:lvl4pPr marL="4859853" indent="0" algn="ctr">
              <a:buNone/>
              <a:defRPr sz="5669"/>
            </a:lvl4pPr>
            <a:lvl5pPr marL="6479804" indent="0" algn="ctr">
              <a:buNone/>
              <a:defRPr sz="5669"/>
            </a:lvl5pPr>
            <a:lvl6pPr marL="8099755" indent="0" algn="ctr">
              <a:buNone/>
              <a:defRPr sz="5669"/>
            </a:lvl6pPr>
            <a:lvl7pPr marL="9719706" indent="0" algn="ctr">
              <a:buNone/>
              <a:defRPr sz="5669"/>
            </a:lvl7pPr>
            <a:lvl8pPr marL="11339657" indent="0" algn="ctr">
              <a:buNone/>
              <a:defRPr sz="5669"/>
            </a:lvl8pPr>
            <a:lvl9pPr marL="12959608" indent="0" algn="ctr">
              <a:buNone/>
              <a:defRPr sz="5669"/>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p>
            <a:fld id="{547CF795-DAF9-4DD2-9CDC-07F64899A6E2}" type="datetimeFigureOut">
              <a:rPr lang="ko-KR" altLang="en-US" smtClean="0"/>
              <a:t>2019-10-22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726763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547CF795-DAF9-4DD2-9CDC-07F64899A6E2}" type="datetimeFigureOut">
              <a:rPr lang="ko-KR" altLang="en-US" smtClean="0"/>
              <a:t>2019-10-22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279461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185742" y="2300034"/>
            <a:ext cx="6986096" cy="36610544"/>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2227453" y="2300034"/>
            <a:ext cx="20553298" cy="36610544"/>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547CF795-DAF9-4DD2-9CDC-07F64899A6E2}" type="datetimeFigureOut">
              <a:rPr lang="ko-KR" altLang="en-US" smtClean="0"/>
              <a:t>2019-10-22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2438617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
        <p:nvSpPr>
          <p:cNvPr id="12" name="텍스트 개체 틀 11"/>
          <p:cNvSpPr>
            <a:spLocks noGrp="1"/>
          </p:cNvSpPr>
          <p:nvPr>
            <p:ph type="body" sz="quarter" idx="14" hasCustomPrompt="1"/>
          </p:nvPr>
        </p:nvSpPr>
        <p:spPr>
          <a:xfrm>
            <a:off x="680647" y="434390"/>
            <a:ext cx="30888487" cy="3962853"/>
          </a:xfrm>
          <a:prstGeom prst="rect">
            <a:avLst/>
          </a:prstGeom>
          <a:solidFill>
            <a:srgbClr val="C4172F"/>
          </a:solidFill>
        </p:spPr>
        <p:txBody>
          <a:bodyPr anchor="ctr" anchorCtr="0">
            <a:noAutofit/>
          </a:bodyPr>
          <a:lstStyle>
            <a:lvl1pPr marL="0" indent="0" algn="ctr">
              <a:lnSpc>
                <a:spcPct val="100000"/>
              </a:lnSpc>
              <a:buNone/>
              <a:defRPr sz="4845">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ko-KR"/>
              <a:t>Poster Presentation Title</a:t>
            </a:r>
            <a:br>
              <a:rPr lang="en-US" altLang="ko-KR"/>
            </a:br>
            <a:r>
              <a:rPr lang="en-US" altLang="ko-KR"/>
              <a:t>List Author Name(s)</a:t>
            </a:r>
            <a:br>
              <a:rPr lang="en-US" altLang="ko-KR"/>
            </a:br>
            <a:r>
              <a:rPr lang="en-US" altLang="ko-KR"/>
              <a:t>List Affiliated Institutions</a:t>
            </a:r>
            <a:endParaRPr lang="ko-KR" altLang="en-US"/>
          </a:p>
        </p:txBody>
      </p:sp>
      <p:sp>
        <p:nvSpPr>
          <p:cNvPr id="13" name="그림 개체 틀 9"/>
          <p:cNvSpPr>
            <a:spLocks noGrp="1"/>
          </p:cNvSpPr>
          <p:nvPr>
            <p:ph type="pic" sz="quarter" idx="15" hasCustomPrompt="1"/>
          </p:nvPr>
        </p:nvSpPr>
        <p:spPr>
          <a:xfrm>
            <a:off x="1216732" y="1069064"/>
            <a:ext cx="3405754" cy="2476357"/>
          </a:xfrm>
          <a:prstGeom prst="rect">
            <a:avLst/>
          </a:prstGeom>
          <a:solidFill>
            <a:schemeClr val="bg1">
              <a:lumMod val="95000"/>
            </a:schemeClr>
          </a:solidFill>
          <a:ln>
            <a:solidFill>
              <a:srgbClr val="C4172F">
                <a:alpha val="0"/>
              </a:srgbClr>
            </a:solidFill>
          </a:ln>
        </p:spPr>
        <p:txBody>
          <a:bodyPr>
            <a:normAutofit/>
          </a:bodyPr>
          <a:lstStyle>
            <a:lvl1pPr marL="0" indent="0" algn="l">
              <a:buNone/>
              <a:defRPr sz="4037">
                <a:solidFill>
                  <a:schemeClr val="tx1">
                    <a:lumMod val="75000"/>
                    <a:lumOff val="25000"/>
                  </a:schemeClr>
                </a:solidFill>
              </a:defRPr>
            </a:lvl1pPr>
          </a:lstStyle>
          <a:p>
            <a:r>
              <a:rPr lang="en-US" altLang="ko-KR"/>
              <a:t>LOGO</a:t>
            </a:r>
            <a:endParaRPr lang="ko-KR" altLang="en-US"/>
          </a:p>
        </p:txBody>
      </p:sp>
      <p:sp>
        <p:nvSpPr>
          <p:cNvPr id="14" name="그림 개체 틀 9"/>
          <p:cNvSpPr>
            <a:spLocks noGrp="1"/>
          </p:cNvSpPr>
          <p:nvPr>
            <p:ph type="pic" sz="quarter" idx="16" hasCustomPrompt="1"/>
          </p:nvPr>
        </p:nvSpPr>
        <p:spPr>
          <a:xfrm>
            <a:off x="27544132" y="1069064"/>
            <a:ext cx="3405754" cy="2476357"/>
          </a:xfrm>
          <a:prstGeom prst="rect">
            <a:avLst/>
          </a:prstGeom>
          <a:solidFill>
            <a:schemeClr val="bg1">
              <a:lumMod val="95000"/>
            </a:schemeClr>
          </a:solidFill>
          <a:ln>
            <a:solidFill>
              <a:srgbClr val="C4172F">
                <a:alpha val="0"/>
              </a:srgbClr>
            </a:solidFill>
          </a:ln>
        </p:spPr>
        <p:txBody>
          <a:bodyPr>
            <a:normAutofit/>
          </a:bodyPr>
          <a:lstStyle>
            <a:lvl1pPr marL="0" indent="0" algn="l">
              <a:buNone/>
              <a:defRPr sz="4037">
                <a:solidFill>
                  <a:schemeClr val="tx1">
                    <a:lumMod val="75000"/>
                    <a:lumOff val="25000"/>
                  </a:schemeClr>
                </a:solidFill>
              </a:defRPr>
            </a:lvl1pPr>
          </a:lstStyle>
          <a:p>
            <a:r>
              <a:rPr lang="en-US" altLang="ko-KR"/>
              <a:t>LOGO</a:t>
            </a:r>
            <a:endParaRPr lang="ko-KR" altLang="en-US"/>
          </a:p>
        </p:txBody>
      </p:sp>
      <p:sp>
        <p:nvSpPr>
          <p:cNvPr id="16" name="텍스트 개체 틀 11"/>
          <p:cNvSpPr>
            <a:spLocks noGrp="1"/>
          </p:cNvSpPr>
          <p:nvPr>
            <p:ph type="body" sz="quarter" idx="17" hasCustomPrompt="1"/>
          </p:nvPr>
        </p:nvSpPr>
        <p:spPr>
          <a:xfrm>
            <a:off x="680648" y="4724291"/>
            <a:ext cx="15121827" cy="1319658"/>
          </a:xfrm>
          <a:prstGeom prst="rect">
            <a:avLst/>
          </a:prstGeom>
          <a:solidFill>
            <a:srgbClr val="C4172F"/>
          </a:solidFill>
        </p:spPr>
        <p:txBody>
          <a:bodyPr anchor="ctr" anchorCtr="0">
            <a:noAutofit/>
          </a:bodyPr>
          <a:lstStyle>
            <a:lvl1pPr marL="254344" indent="0" algn="l">
              <a:lnSpc>
                <a:spcPct val="100000"/>
              </a:lnSpc>
              <a:buNone/>
              <a:defRPr sz="4845" b="1" spc="-101" baseline="0">
                <a:ln>
                  <a:solidFill>
                    <a:srgbClr val="C4172F">
                      <a:alpha val="0"/>
                    </a:srgbClr>
                  </a:solidFill>
                </a:ln>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ko-KR"/>
              <a:t>Abstract or Introduction</a:t>
            </a:r>
          </a:p>
        </p:txBody>
      </p:sp>
      <p:sp>
        <p:nvSpPr>
          <p:cNvPr id="20" name="텍스트 개체 틀 19"/>
          <p:cNvSpPr>
            <a:spLocks noGrp="1"/>
          </p:cNvSpPr>
          <p:nvPr>
            <p:ph type="body" sz="quarter" idx="20" hasCustomPrompt="1"/>
          </p:nvPr>
        </p:nvSpPr>
        <p:spPr>
          <a:xfrm>
            <a:off x="680647" y="6043571"/>
            <a:ext cx="15121707" cy="5492408"/>
          </a:xfrm>
          <a:prstGeom prst="rect">
            <a:avLst/>
          </a:prstGeom>
        </p:spPr>
        <p:txBody>
          <a:bodyPr>
            <a:normAutofit/>
          </a:bodyPr>
          <a:lstStyle>
            <a:lvl1pPr marL="0" indent="0">
              <a:buNone/>
              <a:defRPr sz="2422">
                <a:latin typeface="+mn-lt"/>
              </a:defRPr>
            </a:lvl1pPr>
            <a:lvl2pPr marL="1527821" indent="0">
              <a:buNone/>
              <a:defRPr sz="3633">
                <a:latin typeface="+mn-lt"/>
              </a:defRPr>
            </a:lvl2pPr>
            <a:lvl3pPr marL="3055643" indent="0">
              <a:buNone/>
              <a:defRPr sz="3230">
                <a:latin typeface="+mn-lt"/>
              </a:defRPr>
            </a:lvl3pPr>
            <a:lvl4pPr marL="4583463" indent="0">
              <a:buNone/>
              <a:defRPr sz="2422">
                <a:latin typeface="+mn-lt"/>
              </a:defRPr>
            </a:lvl4pPr>
            <a:lvl5pPr marL="6111285" indent="0">
              <a:buNone/>
              <a:defRPr sz="2422">
                <a:latin typeface="+mn-lt"/>
              </a:defRPr>
            </a:lvl5pPr>
          </a:lstStyle>
          <a:p>
            <a:pPr lvl="0"/>
            <a:r>
              <a:rPr lang="en-US" altLang="ko-K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 Nullam dictum felis eu pede mollis pretium. Integer tincidunt. Cras dapibus. Vivamus elementum. </a:t>
            </a:r>
          </a:p>
          <a:p>
            <a:pPr lvl="0"/>
            <a:r>
              <a:rPr lang="en-US" altLang="ko-KR"/>
              <a:t>.</a:t>
            </a:r>
          </a:p>
        </p:txBody>
      </p:sp>
      <p:sp>
        <p:nvSpPr>
          <p:cNvPr id="21" name="텍스트 개체 틀 11"/>
          <p:cNvSpPr>
            <a:spLocks noGrp="1"/>
          </p:cNvSpPr>
          <p:nvPr>
            <p:ph type="body" sz="quarter" idx="21" hasCustomPrompt="1"/>
          </p:nvPr>
        </p:nvSpPr>
        <p:spPr>
          <a:xfrm>
            <a:off x="680648" y="12001389"/>
            <a:ext cx="15121827" cy="1319658"/>
          </a:xfrm>
          <a:prstGeom prst="rect">
            <a:avLst/>
          </a:prstGeom>
          <a:solidFill>
            <a:srgbClr val="C4172F"/>
          </a:solidFill>
        </p:spPr>
        <p:txBody>
          <a:bodyPr anchor="ctr" anchorCtr="0">
            <a:noAutofit/>
          </a:bodyPr>
          <a:lstStyle>
            <a:lvl1pPr marL="254344" indent="0" algn="l">
              <a:lnSpc>
                <a:spcPct val="100000"/>
              </a:lnSpc>
              <a:buNone/>
              <a:defRPr sz="4845" b="1" spc="-101" baseline="0">
                <a:ln>
                  <a:solidFill>
                    <a:srgbClr val="C4172F">
                      <a:alpha val="0"/>
                    </a:srgbClr>
                  </a:solidFill>
                </a:ln>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ko-KR"/>
              <a:t>Objectives</a:t>
            </a:r>
          </a:p>
        </p:txBody>
      </p:sp>
      <p:sp>
        <p:nvSpPr>
          <p:cNvPr id="22" name="텍스트 개체 틀 19"/>
          <p:cNvSpPr>
            <a:spLocks noGrp="1"/>
          </p:cNvSpPr>
          <p:nvPr>
            <p:ph type="body" sz="quarter" idx="22" hasCustomPrompt="1"/>
          </p:nvPr>
        </p:nvSpPr>
        <p:spPr>
          <a:xfrm>
            <a:off x="680647" y="13320669"/>
            <a:ext cx="15121707" cy="5492408"/>
          </a:xfrm>
          <a:prstGeom prst="rect">
            <a:avLst/>
          </a:prstGeom>
        </p:spPr>
        <p:txBody>
          <a:bodyPr>
            <a:normAutofit/>
          </a:bodyPr>
          <a:lstStyle>
            <a:lvl1pPr marL="0" indent="0">
              <a:buNone/>
              <a:defRPr sz="2422">
                <a:latin typeface="+mn-lt"/>
              </a:defRPr>
            </a:lvl1pPr>
            <a:lvl2pPr marL="1527821" indent="0">
              <a:buNone/>
              <a:defRPr sz="3633">
                <a:latin typeface="+mn-lt"/>
              </a:defRPr>
            </a:lvl2pPr>
            <a:lvl3pPr marL="3055643" indent="0">
              <a:buNone/>
              <a:defRPr sz="3230">
                <a:latin typeface="+mn-lt"/>
              </a:defRPr>
            </a:lvl3pPr>
            <a:lvl4pPr marL="4583463" indent="0">
              <a:buNone/>
              <a:defRPr sz="2422">
                <a:latin typeface="+mn-lt"/>
              </a:defRPr>
            </a:lvl4pPr>
            <a:lvl5pPr marL="6111285" indent="0">
              <a:buNone/>
              <a:defRPr sz="2422">
                <a:latin typeface="+mn-lt"/>
              </a:defRPr>
            </a:lvl5pPr>
          </a:lstStyle>
          <a:p>
            <a:pPr lvl="0"/>
            <a:r>
              <a:rPr lang="en-US" altLang="ko-K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 Nullam dictum felis eu pede mollis pretium. Integer tincidunt. Cras dapibus. Vivamus elementum. </a:t>
            </a:r>
          </a:p>
          <a:p>
            <a:pPr lvl="0"/>
            <a:r>
              <a:rPr lang="en-US" altLang="ko-KR"/>
              <a:t>.</a:t>
            </a:r>
          </a:p>
        </p:txBody>
      </p:sp>
      <p:sp>
        <p:nvSpPr>
          <p:cNvPr id="23" name="텍스트 개체 틀 11"/>
          <p:cNvSpPr>
            <a:spLocks noGrp="1"/>
          </p:cNvSpPr>
          <p:nvPr>
            <p:ph type="body" sz="quarter" idx="23" hasCustomPrompt="1"/>
          </p:nvPr>
        </p:nvSpPr>
        <p:spPr>
          <a:xfrm>
            <a:off x="680648" y="19308277"/>
            <a:ext cx="15121827" cy="1319658"/>
          </a:xfrm>
          <a:prstGeom prst="rect">
            <a:avLst/>
          </a:prstGeom>
          <a:solidFill>
            <a:srgbClr val="C4172F"/>
          </a:solidFill>
        </p:spPr>
        <p:txBody>
          <a:bodyPr anchor="ctr" anchorCtr="0">
            <a:noAutofit/>
          </a:bodyPr>
          <a:lstStyle>
            <a:lvl1pPr marL="254344" indent="0" algn="l">
              <a:lnSpc>
                <a:spcPct val="100000"/>
              </a:lnSpc>
              <a:buNone/>
              <a:defRPr sz="4845" b="1" spc="-101" baseline="0">
                <a:ln>
                  <a:solidFill>
                    <a:srgbClr val="C4172F">
                      <a:alpha val="0"/>
                    </a:srgbClr>
                  </a:solidFill>
                </a:ln>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ko-KR"/>
              <a:t>Methods</a:t>
            </a:r>
          </a:p>
        </p:txBody>
      </p:sp>
      <p:sp>
        <p:nvSpPr>
          <p:cNvPr id="24" name="텍스트 개체 틀 19"/>
          <p:cNvSpPr>
            <a:spLocks noGrp="1"/>
          </p:cNvSpPr>
          <p:nvPr>
            <p:ph type="body" sz="quarter" idx="24" hasCustomPrompt="1"/>
          </p:nvPr>
        </p:nvSpPr>
        <p:spPr>
          <a:xfrm>
            <a:off x="680647" y="20627557"/>
            <a:ext cx="15121707" cy="5492408"/>
          </a:xfrm>
          <a:prstGeom prst="rect">
            <a:avLst/>
          </a:prstGeom>
        </p:spPr>
        <p:txBody>
          <a:bodyPr>
            <a:normAutofit/>
          </a:bodyPr>
          <a:lstStyle>
            <a:lvl1pPr marL="0" indent="0">
              <a:buNone/>
              <a:defRPr sz="2422">
                <a:latin typeface="+mn-lt"/>
              </a:defRPr>
            </a:lvl1pPr>
            <a:lvl2pPr marL="1527821" indent="0">
              <a:buNone/>
              <a:defRPr sz="3633">
                <a:latin typeface="+mn-lt"/>
              </a:defRPr>
            </a:lvl2pPr>
            <a:lvl3pPr marL="3055643" indent="0">
              <a:buNone/>
              <a:defRPr sz="3230">
                <a:latin typeface="+mn-lt"/>
              </a:defRPr>
            </a:lvl3pPr>
            <a:lvl4pPr marL="4583463" indent="0">
              <a:buNone/>
              <a:defRPr sz="2422">
                <a:latin typeface="+mn-lt"/>
              </a:defRPr>
            </a:lvl4pPr>
            <a:lvl5pPr marL="6111285" indent="0">
              <a:buNone/>
              <a:defRPr sz="2422">
                <a:latin typeface="+mn-lt"/>
              </a:defRPr>
            </a:lvl5pPr>
          </a:lstStyle>
          <a:p>
            <a:pPr lvl="0"/>
            <a:r>
              <a:rPr lang="en-US" altLang="ko-K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 Nullam dictum felis eu pede mollis pretium. Integer tincidunt. Cras dapibus. Vivamus elementum. </a:t>
            </a:r>
          </a:p>
          <a:p>
            <a:pPr lvl="0"/>
            <a:r>
              <a:rPr lang="en-US" altLang="ko-KR"/>
              <a:t>.</a:t>
            </a:r>
          </a:p>
        </p:txBody>
      </p:sp>
      <p:sp>
        <p:nvSpPr>
          <p:cNvPr id="25" name="텍스트 개체 틀 11"/>
          <p:cNvSpPr>
            <a:spLocks noGrp="1"/>
          </p:cNvSpPr>
          <p:nvPr>
            <p:ph type="body" sz="quarter" idx="25" hasCustomPrompt="1"/>
          </p:nvPr>
        </p:nvSpPr>
        <p:spPr>
          <a:xfrm>
            <a:off x="680648" y="26615165"/>
            <a:ext cx="15121827" cy="1319658"/>
          </a:xfrm>
          <a:prstGeom prst="rect">
            <a:avLst/>
          </a:prstGeom>
          <a:solidFill>
            <a:srgbClr val="C4172F"/>
          </a:solidFill>
        </p:spPr>
        <p:txBody>
          <a:bodyPr anchor="ctr" anchorCtr="0">
            <a:noAutofit/>
          </a:bodyPr>
          <a:lstStyle>
            <a:lvl1pPr marL="254344" indent="0" algn="l">
              <a:lnSpc>
                <a:spcPct val="100000"/>
              </a:lnSpc>
              <a:buNone/>
              <a:defRPr sz="4845" b="1" spc="-101" baseline="0">
                <a:ln>
                  <a:solidFill>
                    <a:srgbClr val="C4172F">
                      <a:alpha val="0"/>
                    </a:srgbClr>
                  </a:solidFill>
                </a:ln>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ko-KR"/>
              <a:t>Results</a:t>
            </a:r>
          </a:p>
        </p:txBody>
      </p:sp>
      <p:sp>
        <p:nvSpPr>
          <p:cNvPr id="26" name="텍스트 개체 틀 19"/>
          <p:cNvSpPr>
            <a:spLocks noGrp="1"/>
          </p:cNvSpPr>
          <p:nvPr>
            <p:ph type="body" sz="quarter" idx="26"/>
          </p:nvPr>
        </p:nvSpPr>
        <p:spPr>
          <a:xfrm>
            <a:off x="680647" y="27934444"/>
            <a:ext cx="15121707" cy="14517956"/>
          </a:xfrm>
          <a:prstGeom prst="rect">
            <a:avLst/>
          </a:prstGeom>
        </p:spPr>
        <p:txBody>
          <a:bodyPr>
            <a:normAutofit/>
          </a:bodyPr>
          <a:lstStyle>
            <a:lvl1pPr marL="0" indent="0">
              <a:buNone/>
              <a:defRPr sz="2422">
                <a:latin typeface="+mn-lt"/>
              </a:defRPr>
            </a:lvl1pPr>
            <a:lvl2pPr marL="1527821" indent="0">
              <a:buNone/>
              <a:defRPr sz="3633">
                <a:latin typeface="+mn-lt"/>
              </a:defRPr>
            </a:lvl2pPr>
            <a:lvl3pPr marL="3055643" indent="0">
              <a:buNone/>
              <a:defRPr sz="3230">
                <a:latin typeface="+mn-lt"/>
              </a:defRPr>
            </a:lvl3pPr>
            <a:lvl4pPr marL="4583463" indent="0">
              <a:buNone/>
              <a:defRPr sz="2422">
                <a:latin typeface="+mn-lt"/>
              </a:defRPr>
            </a:lvl4pPr>
            <a:lvl5pPr marL="6111285" indent="0">
              <a:buNone/>
              <a:defRPr sz="2422">
                <a:latin typeface="+mn-lt"/>
              </a:defRPr>
            </a:lvl5pPr>
          </a:lstStyle>
          <a:p>
            <a:pPr lvl="0"/>
            <a:endParaRPr lang="en-US" altLang="ko-KR"/>
          </a:p>
        </p:txBody>
      </p:sp>
      <p:sp>
        <p:nvSpPr>
          <p:cNvPr id="27" name="Chart Placeholder 38"/>
          <p:cNvSpPr>
            <a:spLocks noGrp="1"/>
          </p:cNvSpPr>
          <p:nvPr>
            <p:ph type="chart" sz="quarter" idx="27"/>
          </p:nvPr>
        </p:nvSpPr>
        <p:spPr>
          <a:xfrm>
            <a:off x="1508320" y="29749302"/>
            <a:ext cx="13466360" cy="5326690"/>
          </a:xfrm>
          <a:prstGeom prst="rect">
            <a:avLst/>
          </a:prstGeom>
        </p:spPr>
        <p:txBody>
          <a:bodyPr vert="horz" lIns="88844" tIns="44422" rIns="88844" bIns="44422"/>
          <a:lstStyle>
            <a:lvl1pPr marL="0" indent="0">
              <a:buNone/>
              <a:defRPr sz="1514"/>
            </a:lvl1pPr>
          </a:lstStyle>
          <a:p>
            <a:endParaRPr lang="en-US" dirty="0"/>
          </a:p>
        </p:txBody>
      </p:sp>
      <p:sp>
        <p:nvSpPr>
          <p:cNvPr id="28" name="Chart Placeholder 38"/>
          <p:cNvSpPr>
            <a:spLocks noGrp="1"/>
          </p:cNvSpPr>
          <p:nvPr>
            <p:ph type="chart" sz="quarter" idx="28"/>
          </p:nvPr>
        </p:nvSpPr>
        <p:spPr>
          <a:xfrm>
            <a:off x="1508320" y="36519319"/>
            <a:ext cx="13466360" cy="5326690"/>
          </a:xfrm>
          <a:prstGeom prst="rect">
            <a:avLst/>
          </a:prstGeom>
        </p:spPr>
        <p:txBody>
          <a:bodyPr vert="horz" lIns="88844" tIns="44422" rIns="88844" bIns="44422"/>
          <a:lstStyle>
            <a:lvl1pPr marL="0" indent="0">
              <a:buNone/>
              <a:defRPr sz="1514"/>
            </a:lvl1pPr>
          </a:lstStyle>
          <a:p>
            <a:endParaRPr lang="en-US" dirty="0"/>
          </a:p>
        </p:txBody>
      </p:sp>
      <p:sp>
        <p:nvSpPr>
          <p:cNvPr id="33" name="텍스트 개체 틀 11"/>
          <p:cNvSpPr>
            <a:spLocks noGrp="1"/>
          </p:cNvSpPr>
          <p:nvPr>
            <p:ph type="body" sz="quarter" idx="33" hasCustomPrompt="1"/>
          </p:nvPr>
        </p:nvSpPr>
        <p:spPr>
          <a:xfrm>
            <a:off x="16457342" y="4790321"/>
            <a:ext cx="15111913" cy="1319658"/>
          </a:xfrm>
          <a:prstGeom prst="rect">
            <a:avLst/>
          </a:prstGeom>
          <a:solidFill>
            <a:srgbClr val="C4172F"/>
          </a:solidFill>
        </p:spPr>
        <p:txBody>
          <a:bodyPr anchor="ctr" anchorCtr="0">
            <a:noAutofit/>
          </a:bodyPr>
          <a:lstStyle>
            <a:lvl1pPr marL="254344" indent="0" algn="l">
              <a:lnSpc>
                <a:spcPct val="100000"/>
              </a:lnSpc>
              <a:buNone/>
              <a:defRPr sz="4845" b="1" spc="-101" baseline="0">
                <a:ln>
                  <a:solidFill>
                    <a:srgbClr val="C4172F">
                      <a:alpha val="0"/>
                    </a:srgbClr>
                  </a:solidFill>
                </a:ln>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ko-KR"/>
              <a:t>Results</a:t>
            </a:r>
          </a:p>
        </p:txBody>
      </p:sp>
      <p:sp>
        <p:nvSpPr>
          <p:cNvPr id="34" name="텍스트 개체 틀 19"/>
          <p:cNvSpPr>
            <a:spLocks noGrp="1"/>
          </p:cNvSpPr>
          <p:nvPr>
            <p:ph type="body" sz="quarter" idx="34"/>
          </p:nvPr>
        </p:nvSpPr>
        <p:spPr>
          <a:xfrm>
            <a:off x="16457341" y="6109600"/>
            <a:ext cx="15111793" cy="18792448"/>
          </a:xfrm>
          <a:prstGeom prst="rect">
            <a:avLst/>
          </a:prstGeom>
        </p:spPr>
        <p:txBody>
          <a:bodyPr>
            <a:normAutofit/>
          </a:bodyPr>
          <a:lstStyle>
            <a:lvl1pPr marL="0" indent="0">
              <a:buNone/>
              <a:defRPr sz="2422">
                <a:latin typeface="+mn-lt"/>
              </a:defRPr>
            </a:lvl1pPr>
            <a:lvl2pPr marL="1527821" indent="0">
              <a:buNone/>
              <a:defRPr sz="3633">
                <a:latin typeface="+mn-lt"/>
              </a:defRPr>
            </a:lvl2pPr>
            <a:lvl3pPr marL="3055643" indent="0">
              <a:buNone/>
              <a:defRPr sz="3230">
                <a:latin typeface="+mn-lt"/>
              </a:defRPr>
            </a:lvl3pPr>
            <a:lvl4pPr marL="4583463" indent="0">
              <a:buNone/>
              <a:defRPr sz="2422">
                <a:latin typeface="+mn-lt"/>
              </a:defRPr>
            </a:lvl4pPr>
            <a:lvl5pPr marL="6111285" indent="0">
              <a:buNone/>
              <a:defRPr sz="2422">
                <a:latin typeface="+mn-lt"/>
              </a:defRPr>
            </a:lvl5pPr>
          </a:lstStyle>
          <a:p>
            <a:pPr lvl="0"/>
            <a:endParaRPr lang="en-US" altLang="ko-KR"/>
          </a:p>
        </p:txBody>
      </p:sp>
      <p:sp>
        <p:nvSpPr>
          <p:cNvPr id="35" name="Chart Placeholder 38"/>
          <p:cNvSpPr>
            <a:spLocks noGrp="1"/>
          </p:cNvSpPr>
          <p:nvPr>
            <p:ph type="chart" sz="quarter" idx="35"/>
          </p:nvPr>
        </p:nvSpPr>
        <p:spPr>
          <a:xfrm>
            <a:off x="17285014" y="10657324"/>
            <a:ext cx="13457531" cy="5326690"/>
          </a:xfrm>
          <a:prstGeom prst="rect">
            <a:avLst/>
          </a:prstGeom>
        </p:spPr>
        <p:txBody>
          <a:bodyPr vert="horz" lIns="88844" tIns="44422" rIns="88844" bIns="44422"/>
          <a:lstStyle>
            <a:lvl1pPr marL="0" indent="0">
              <a:buNone/>
              <a:defRPr sz="1514"/>
            </a:lvl1pPr>
          </a:lstStyle>
          <a:p>
            <a:endParaRPr lang="en-US" dirty="0"/>
          </a:p>
        </p:txBody>
      </p:sp>
      <p:sp>
        <p:nvSpPr>
          <p:cNvPr id="36" name="Chart Placeholder 38"/>
          <p:cNvSpPr>
            <a:spLocks noGrp="1"/>
          </p:cNvSpPr>
          <p:nvPr>
            <p:ph type="chart" sz="quarter" idx="36"/>
          </p:nvPr>
        </p:nvSpPr>
        <p:spPr>
          <a:xfrm>
            <a:off x="17285014" y="17427341"/>
            <a:ext cx="13457531" cy="5326690"/>
          </a:xfrm>
          <a:prstGeom prst="rect">
            <a:avLst/>
          </a:prstGeom>
        </p:spPr>
        <p:txBody>
          <a:bodyPr vert="horz" lIns="88844" tIns="44422" rIns="88844" bIns="44422"/>
          <a:lstStyle>
            <a:lvl1pPr marL="0" indent="0">
              <a:buNone/>
              <a:defRPr sz="1514"/>
            </a:lvl1pPr>
          </a:lstStyle>
          <a:p>
            <a:endParaRPr lang="en-US" dirty="0"/>
          </a:p>
        </p:txBody>
      </p:sp>
      <p:sp>
        <p:nvSpPr>
          <p:cNvPr id="37" name="텍스트 개체 틀 11"/>
          <p:cNvSpPr>
            <a:spLocks noGrp="1"/>
          </p:cNvSpPr>
          <p:nvPr>
            <p:ph type="body" sz="quarter" idx="37" hasCustomPrompt="1"/>
          </p:nvPr>
        </p:nvSpPr>
        <p:spPr>
          <a:xfrm>
            <a:off x="16457342" y="25295506"/>
            <a:ext cx="15111913" cy="1319658"/>
          </a:xfrm>
          <a:prstGeom prst="rect">
            <a:avLst/>
          </a:prstGeom>
          <a:solidFill>
            <a:srgbClr val="C4172F"/>
          </a:solidFill>
        </p:spPr>
        <p:txBody>
          <a:bodyPr anchor="ctr" anchorCtr="0">
            <a:noAutofit/>
          </a:bodyPr>
          <a:lstStyle>
            <a:lvl1pPr marL="254344" indent="0" algn="l">
              <a:lnSpc>
                <a:spcPct val="100000"/>
              </a:lnSpc>
              <a:buNone/>
              <a:defRPr sz="4845" b="1" spc="-101" baseline="0">
                <a:ln>
                  <a:solidFill>
                    <a:srgbClr val="C4172F">
                      <a:alpha val="0"/>
                    </a:srgbClr>
                  </a:solidFill>
                </a:ln>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ko-KR"/>
              <a:t>Conclusion</a:t>
            </a:r>
          </a:p>
        </p:txBody>
      </p:sp>
      <p:sp>
        <p:nvSpPr>
          <p:cNvPr id="38" name="텍스트 개체 틀 19"/>
          <p:cNvSpPr>
            <a:spLocks noGrp="1"/>
          </p:cNvSpPr>
          <p:nvPr>
            <p:ph type="body" sz="quarter" idx="38" hasCustomPrompt="1"/>
          </p:nvPr>
        </p:nvSpPr>
        <p:spPr>
          <a:xfrm>
            <a:off x="16457341" y="26614785"/>
            <a:ext cx="15111793" cy="7382829"/>
          </a:xfrm>
          <a:prstGeom prst="rect">
            <a:avLst/>
          </a:prstGeom>
        </p:spPr>
        <p:txBody>
          <a:bodyPr>
            <a:normAutofit/>
          </a:bodyPr>
          <a:lstStyle>
            <a:lvl1pPr marL="346089" marR="0" indent="-346089" algn="l" defTabSz="3055643" rtl="0" eaLnBrk="1" fontAlgn="auto" latinLnBrk="1" hangingPunct="1">
              <a:lnSpc>
                <a:spcPct val="90000"/>
              </a:lnSpc>
              <a:spcBef>
                <a:spcPts val="3342"/>
              </a:spcBef>
              <a:spcAft>
                <a:spcPts val="0"/>
              </a:spcAft>
              <a:buClrTx/>
              <a:buSzTx/>
              <a:buFont typeface="Arial" panose="020B0604020202020204" pitchFamily="34" charset="0"/>
              <a:buChar char="•"/>
              <a:tabLst/>
              <a:defRPr sz="2422">
                <a:latin typeface="+mn-lt"/>
              </a:defRPr>
            </a:lvl1pPr>
            <a:lvl2pPr marL="1527821" indent="0">
              <a:buNone/>
              <a:defRPr sz="3633">
                <a:latin typeface="+mn-lt"/>
              </a:defRPr>
            </a:lvl2pPr>
            <a:lvl3pPr marL="3055643" indent="0">
              <a:buNone/>
              <a:defRPr sz="3230">
                <a:latin typeface="+mn-lt"/>
              </a:defRPr>
            </a:lvl3pPr>
            <a:lvl4pPr marL="4583463" indent="0">
              <a:buNone/>
              <a:defRPr sz="2422">
                <a:latin typeface="+mn-lt"/>
              </a:defRPr>
            </a:lvl4pPr>
            <a:lvl5pPr marL="6111285" indent="0">
              <a:buNone/>
              <a:defRPr sz="2422">
                <a:latin typeface="+mn-lt"/>
              </a:defRPr>
            </a:lvl5pPr>
          </a:lstStyle>
          <a:p>
            <a:pPr lvl="0"/>
            <a:r>
              <a:rPr lang="en-US" altLang="ko-KR"/>
              <a:t>Lorem ipsum dolor sit amet, consectetuer adipiscing elit. Aenean</a:t>
            </a:r>
          </a:p>
          <a:p>
            <a:pPr marL="346089" marR="0" lvl="0" indent="-346089" algn="l" defTabSz="3055643" rtl="0" eaLnBrk="1" fontAlgn="auto" latinLnBrk="1" hangingPunct="1">
              <a:lnSpc>
                <a:spcPct val="90000"/>
              </a:lnSpc>
              <a:spcBef>
                <a:spcPts val="3342"/>
              </a:spcBef>
              <a:spcAft>
                <a:spcPts val="0"/>
              </a:spcAft>
              <a:buClrTx/>
              <a:buSzTx/>
              <a:buFont typeface="Arial" panose="020B0604020202020204" pitchFamily="34" charset="0"/>
              <a:buChar char="•"/>
              <a:tabLst/>
              <a:defRPr/>
            </a:pPr>
            <a:r>
              <a:rPr lang="en-US" altLang="ko-KR"/>
              <a:t>Lorem ipsum dolor sit amet, consectetuer adipiscing elit. Aenean</a:t>
            </a:r>
          </a:p>
          <a:p>
            <a:pPr marL="346089" marR="0" lvl="0" indent="-346089" algn="l" defTabSz="3055643" rtl="0" eaLnBrk="1" fontAlgn="auto" latinLnBrk="1" hangingPunct="1">
              <a:lnSpc>
                <a:spcPct val="90000"/>
              </a:lnSpc>
              <a:spcBef>
                <a:spcPts val="3342"/>
              </a:spcBef>
              <a:spcAft>
                <a:spcPts val="0"/>
              </a:spcAft>
              <a:buClrTx/>
              <a:buSzTx/>
              <a:buFont typeface="Arial" panose="020B0604020202020204" pitchFamily="34" charset="0"/>
              <a:buChar char="•"/>
              <a:tabLst/>
              <a:defRPr/>
            </a:pPr>
            <a:r>
              <a:rPr lang="en-US" altLang="ko-KR"/>
              <a:t>Lorem ipsum dolor sit amet, consectetuer adipiscing elit. Aenean</a:t>
            </a:r>
          </a:p>
          <a:p>
            <a:pPr marL="346089" marR="0" lvl="0" indent="-346089" algn="l" defTabSz="3055643" rtl="0" eaLnBrk="1" fontAlgn="auto" latinLnBrk="1" hangingPunct="1">
              <a:lnSpc>
                <a:spcPct val="90000"/>
              </a:lnSpc>
              <a:spcBef>
                <a:spcPts val="3342"/>
              </a:spcBef>
              <a:spcAft>
                <a:spcPts val="0"/>
              </a:spcAft>
              <a:buClrTx/>
              <a:buSzTx/>
              <a:buFont typeface="Arial" panose="020B0604020202020204" pitchFamily="34" charset="0"/>
              <a:buChar char="•"/>
              <a:tabLst/>
              <a:defRPr/>
            </a:pPr>
            <a:r>
              <a:rPr lang="en-US" altLang="ko-KR"/>
              <a:t>Lorem ipsum dolor sit amet, consectetuer adipiscing elit. Aenean</a:t>
            </a:r>
          </a:p>
          <a:p>
            <a:pPr marL="346089" marR="0" lvl="0" indent="-346089" algn="l" defTabSz="3055643" rtl="0" eaLnBrk="1" fontAlgn="auto" latinLnBrk="1" hangingPunct="1">
              <a:lnSpc>
                <a:spcPct val="90000"/>
              </a:lnSpc>
              <a:spcBef>
                <a:spcPts val="3342"/>
              </a:spcBef>
              <a:spcAft>
                <a:spcPts val="0"/>
              </a:spcAft>
              <a:buClrTx/>
              <a:buSzTx/>
              <a:buFont typeface="Arial" panose="020B0604020202020204" pitchFamily="34" charset="0"/>
              <a:buChar char="•"/>
              <a:tabLst/>
              <a:defRPr/>
            </a:pPr>
            <a:r>
              <a:rPr lang="en-US" altLang="ko-KR"/>
              <a:t>Lorem ipsum dolor sit amet, consectetuer adipiscing elit. Aenean</a:t>
            </a:r>
          </a:p>
          <a:p>
            <a:pPr lvl="0"/>
            <a:endParaRPr lang="en-US" altLang="ko-KR"/>
          </a:p>
        </p:txBody>
      </p:sp>
      <p:sp>
        <p:nvSpPr>
          <p:cNvPr id="41" name="텍스트 개체 틀 11"/>
          <p:cNvSpPr>
            <a:spLocks noGrp="1"/>
          </p:cNvSpPr>
          <p:nvPr>
            <p:ph type="body" sz="quarter" idx="39" hasCustomPrompt="1"/>
          </p:nvPr>
        </p:nvSpPr>
        <p:spPr>
          <a:xfrm>
            <a:off x="16457342" y="34391452"/>
            <a:ext cx="15111913" cy="1319658"/>
          </a:xfrm>
          <a:prstGeom prst="rect">
            <a:avLst/>
          </a:prstGeom>
          <a:solidFill>
            <a:srgbClr val="C4172F"/>
          </a:solidFill>
        </p:spPr>
        <p:txBody>
          <a:bodyPr anchor="ctr" anchorCtr="0">
            <a:noAutofit/>
          </a:bodyPr>
          <a:lstStyle>
            <a:lvl1pPr marL="254344" indent="0" algn="l">
              <a:lnSpc>
                <a:spcPct val="100000"/>
              </a:lnSpc>
              <a:buNone/>
              <a:defRPr sz="4845" b="1" spc="-101" baseline="0">
                <a:ln>
                  <a:solidFill>
                    <a:srgbClr val="C4172F">
                      <a:alpha val="0"/>
                    </a:srgbClr>
                  </a:solidFill>
                </a:ln>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ko-KR"/>
              <a:t>References</a:t>
            </a:r>
          </a:p>
        </p:txBody>
      </p:sp>
      <p:sp>
        <p:nvSpPr>
          <p:cNvPr id="42" name="텍스트 개체 틀 19"/>
          <p:cNvSpPr>
            <a:spLocks noGrp="1"/>
          </p:cNvSpPr>
          <p:nvPr>
            <p:ph type="body" sz="quarter" idx="40" hasCustomPrompt="1"/>
          </p:nvPr>
        </p:nvSpPr>
        <p:spPr>
          <a:xfrm>
            <a:off x="16457341" y="35710730"/>
            <a:ext cx="15111793" cy="6741669"/>
          </a:xfrm>
          <a:prstGeom prst="rect">
            <a:avLst/>
          </a:prstGeom>
        </p:spPr>
        <p:txBody>
          <a:bodyPr>
            <a:normAutofit/>
          </a:bodyPr>
          <a:lstStyle>
            <a:lvl1pPr marL="346089" marR="0" indent="-346089" algn="l" defTabSz="3055643" rtl="0" eaLnBrk="1" fontAlgn="auto" latinLnBrk="1" hangingPunct="1">
              <a:lnSpc>
                <a:spcPct val="90000"/>
              </a:lnSpc>
              <a:spcBef>
                <a:spcPts val="3342"/>
              </a:spcBef>
              <a:spcAft>
                <a:spcPts val="0"/>
              </a:spcAft>
              <a:buClrTx/>
              <a:buSzTx/>
              <a:buFont typeface="Arial" panose="020B0604020202020204" pitchFamily="34" charset="0"/>
              <a:buChar char="•"/>
              <a:tabLst/>
              <a:defRPr sz="2422">
                <a:latin typeface="+mn-lt"/>
              </a:defRPr>
            </a:lvl1pPr>
            <a:lvl2pPr marL="1527821" indent="0">
              <a:buNone/>
              <a:defRPr sz="3633">
                <a:latin typeface="+mn-lt"/>
              </a:defRPr>
            </a:lvl2pPr>
            <a:lvl3pPr marL="3055643" indent="0">
              <a:buNone/>
              <a:defRPr sz="3230">
                <a:latin typeface="+mn-lt"/>
              </a:defRPr>
            </a:lvl3pPr>
            <a:lvl4pPr marL="4583463" indent="0">
              <a:buNone/>
              <a:defRPr sz="2422">
                <a:latin typeface="+mn-lt"/>
              </a:defRPr>
            </a:lvl4pPr>
            <a:lvl5pPr marL="6111285" indent="0">
              <a:buNone/>
              <a:defRPr sz="2422">
                <a:latin typeface="+mn-lt"/>
              </a:defRPr>
            </a:lvl5pPr>
          </a:lstStyle>
          <a:p>
            <a:pPr marL="346089" marR="0" lvl="0" indent="-346089" algn="l" defTabSz="3055643" rtl="0" eaLnBrk="1" fontAlgn="auto" latinLnBrk="1" hangingPunct="1">
              <a:lnSpc>
                <a:spcPct val="90000"/>
              </a:lnSpc>
              <a:spcBef>
                <a:spcPts val="3342"/>
              </a:spcBef>
              <a:spcAft>
                <a:spcPts val="0"/>
              </a:spcAft>
              <a:buClrTx/>
              <a:buSzTx/>
              <a:buFont typeface="Arial" panose="020B0604020202020204" pitchFamily="34" charset="0"/>
              <a:buChar char="•"/>
              <a:tabLst/>
              <a:defRPr/>
            </a:pPr>
            <a:r>
              <a:rPr lang="en-US" altLang="ko-KR"/>
              <a:t>Lorem ipsum dolor sit amet, consectetuer adipiscing elit. Aenean</a:t>
            </a:r>
          </a:p>
          <a:p>
            <a:pPr marL="346089" marR="0" lvl="0" indent="-346089" algn="l" defTabSz="3055643" rtl="0" eaLnBrk="1" fontAlgn="auto" latinLnBrk="1" hangingPunct="1">
              <a:lnSpc>
                <a:spcPct val="90000"/>
              </a:lnSpc>
              <a:spcBef>
                <a:spcPts val="3342"/>
              </a:spcBef>
              <a:spcAft>
                <a:spcPts val="0"/>
              </a:spcAft>
              <a:buClrTx/>
              <a:buSzTx/>
              <a:buFont typeface="Arial" panose="020B0604020202020204" pitchFamily="34" charset="0"/>
              <a:buChar char="•"/>
              <a:tabLst/>
              <a:defRPr/>
            </a:pPr>
            <a:r>
              <a:rPr lang="en-US" altLang="ko-KR"/>
              <a:t>Lorem ipsum dolor sit amet, consectetuer adipiscing elit. Aenean</a:t>
            </a:r>
          </a:p>
          <a:p>
            <a:pPr marL="346089" marR="0" lvl="0" indent="-346089" algn="l" defTabSz="3055643" rtl="0" eaLnBrk="1" fontAlgn="auto" latinLnBrk="1" hangingPunct="1">
              <a:lnSpc>
                <a:spcPct val="90000"/>
              </a:lnSpc>
              <a:spcBef>
                <a:spcPts val="3342"/>
              </a:spcBef>
              <a:spcAft>
                <a:spcPts val="0"/>
              </a:spcAft>
              <a:buClrTx/>
              <a:buSzTx/>
              <a:buFont typeface="Arial" panose="020B0604020202020204" pitchFamily="34" charset="0"/>
              <a:buChar char="•"/>
              <a:tabLst/>
              <a:defRPr/>
            </a:pPr>
            <a:r>
              <a:rPr lang="en-US" altLang="ko-KR"/>
              <a:t>Lorem ipsum dolor sit amet, consectetuer adipiscing elit. Aenean</a:t>
            </a:r>
          </a:p>
          <a:p>
            <a:pPr marL="346089" marR="0" lvl="0" indent="-346089" algn="l" defTabSz="3055643" rtl="0" eaLnBrk="1" fontAlgn="auto" latinLnBrk="1" hangingPunct="1">
              <a:lnSpc>
                <a:spcPct val="90000"/>
              </a:lnSpc>
              <a:spcBef>
                <a:spcPts val="3342"/>
              </a:spcBef>
              <a:spcAft>
                <a:spcPts val="0"/>
              </a:spcAft>
              <a:buClrTx/>
              <a:buSzTx/>
              <a:buFont typeface="Arial" panose="020B0604020202020204" pitchFamily="34" charset="0"/>
              <a:buChar char="•"/>
              <a:tabLst/>
              <a:defRPr/>
            </a:pPr>
            <a:r>
              <a:rPr lang="en-US" altLang="ko-KR"/>
              <a:t>Lorem ipsum dolor sit amet, consectetuer adipiscing elit. Aenean</a:t>
            </a:r>
          </a:p>
          <a:p>
            <a:pPr lvl="0"/>
            <a:endParaRPr lang="en-US" altLang="ko-KR"/>
          </a:p>
        </p:txBody>
      </p:sp>
    </p:spTree>
    <p:extLst>
      <p:ext uri="{BB962C8B-B14F-4D97-AF65-F5344CB8AC3E}">
        <p14:creationId xmlns:p14="http://schemas.microsoft.com/office/powerpoint/2010/main" val="218063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547CF795-DAF9-4DD2-9CDC-07F64899A6E2}" type="datetimeFigureOut">
              <a:rPr lang="ko-KR" altLang="en-US" smtClean="0"/>
              <a:t>2019-10-22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2440282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2210578" y="10770172"/>
            <a:ext cx="27944386" cy="17970262"/>
          </a:xfrm>
        </p:spPr>
        <p:txBody>
          <a:bodyPr anchor="b"/>
          <a:lstStyle>
            <a:lvl1pPr>
              <a:defRPr sz="21259"/>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2210578" y="28910440"/>
            <a:ext cx="27944386" cy="9450136"/>
          </a:xfrm>
        </p:spPr>
        <p:txBody>
          <a:bodyPr/>
          <a:lstStyle>
            <a:lvl1pPr marL="0" indent="0">
              <a:buNone/>
              <a:defRPr sz="8504">
                <a:solidFill>
                  <a:schemeClr val="tx1"/>
                </a:solidFill>
              </a:defRPr>
            </a:lvl1pPr>
            <a:lvl2pPr marL="1619951" indent="0">
              <a:buNone/>
              <a:defRPr sz="7086">
                <a:solidFill>
                  <a:schemeClr val="tx1">
                    <a:tint val="75000"/>
                  </a:schemeClr>
                </a:solidFill>
              </a:defRPr>
            </a:lvl2pPr>
            <a:lvl3pPr marL="3239902" indent="0">
              <a:buNone/>
              <a:defRPr sz="6378">
                <a:solidFill>
                  <a:schemeClr val="tx1">
                    <a:tint val="75000"/>
                  </a:schemeClr>
                </a:solidFill>
              </a:defRPr>
            </a:lvl3pPr>
            <a:lvl4pPr marL="4859853" indent="0">
              <a:buNone/>
              <a:defRPr sz="5669">
                <a:solidFill>
                  <a:schemeClr val="tx1">
                    <a:tint val="75000"/>
                  </a:schemeClr>
                </a:solidFill>
              </a:defRPr>
            </a:lvl4pPr>
            <a:lvl5pPr marL="6479804" indent="0">
              <a:buNone/>
              <a:defRPr sz="5669">
                <a:solidFill>
                  <a:schemeClr val="tx1">
                    <a:tint val="75000"/>
                  </a:schemeClr>
                </a:solidFill>
              </a:defRPr>
            </a:lvl5pPr>
            <a:lvl6pPr marL="8099755" indent="0">
              <a:buNone/>
              <a:defRPr sz="5669">
                <a:solidFill>
                  <a:schemeClr val="tx1">
                    <a:tint val="75000"/>
                  </a:schemeClr>
                </a:solidFill>
              </a:defRPr>
            </a:lvl6pPr>
            <a:lvl7pPr marL="9719706" indent="0">
              <a:buNone/>
              <a:defRPr sz="5669">
                <a:solidFill>
                  <a:schemeClr val="tx1">
                    <a:tint val="75000"/>
                  </a:schemeClr>
                </a:solidFill>
              </a:defRPr>
            </a:lvl7pPr>
            <a:lvl8pPr marL="11339657" indent="0">
              <a:buNone/>
              <a:defRPr sz="5669">
                <a:solidFill>
                  <a:schemeClr val="tx1">
                    <a:tint val="75000"/>
                  </a:schemeClr>
                </a:solidFill>
              </a:defRPr>
            </a:lvl8pPr>
            <a:lvl9pPr marL="12959608" indent="0">
              <a:buNone/>
              <a:defRPr sz="5669">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547CF795-DAF9-4DD2-9CDC-07F64899A6E2}" type="datetimeFigureOut">
              <a:rPr lang="ko-KR" altLang="en-US" smtClean="0"/>
              <a:t>2019-10-22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2146372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2227451" y="11500170"/>
            <a:ext cx="13769697" cy="2741040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16402140" y="11500170"/>
            <a:ext cx="13769697" cy="2741040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547CF795-DAF9-4DD2-9CDC-07F64899A6E2}" type="datetimeFigureOut">
              <a:rPr lang="ko-KR" altLang="en-US" smtClean="0"/>
              <a:t>2019-10-22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300580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2231671" y="2300044"/>
            <a:ext cx="27944386" cy="8350126"/>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2231675" y="10590160"/>
            <a:ext cx="13706415"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ko-KR" altLang="en-US" smtClean="0"/>
              <a:t>마스터 텍스트 스타일 편집</a:t>
            </a:r>
          </a:p>
        </p:txBody>
      </p:sp>
      <p:sp>
        <p:nvSpPr>
          <p:cNvPr id="4" name="Content Placeholder 3"/>
          <p:cNvSpPr>
            <a:spLocks noGrp="1"/>
          </p:cNvSpPr>
          <p:nvPr>
            <p:ph sz="half" idx="2"/>
          </p:nvPr>
        </p:nvSpPr>
        <p:spPr>
          <a:xfrm>
            <a:off x="2231675" y="15780233"/>
            <a:ext cx="13706415" cy="2321034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16402142" y="10590160"/>
            <a:ext cx="13773917"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ko-KR" altLang="en-US" smtClean="0"/>
              <a:t>마스터 텍스트 스타일 편집</a:t>
            </a:r>
          </a:p>
        </p:txBody>
      </p:sp>
      <p:sp>
        <p:nvSpPr>
          <p:cNvPr id="6" name="Content Placeholder 5"/>
          <p:cNvSpPr>
            <a:spLocks noGrp="1"/>
          </p:cNvSpPr>
          <p:nvPr>
            <p:ph sz="quarter" idx="4"/>
          </p:nvPr>
        </p:nvSpPr>
        <p:spPr>
          <a:xfrm>
            <a:off x="16402142" y="15780233"/>
            <a:ext cx="13773917" cy="2321034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547CF795-DAF9-4DD2-9CDC-07F64899A6E2}" type="datetimeFigureOut">
              <a:rPr lang="ko-KR" altLang="en-US" smtClean="0"/>
              <a:t>2019-10-22</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2320527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547CF795-DAF9-4DD2-9CDC-07F64899A6E2}" type="datetimeFigureOut">
              <a:rPr lang="ko-KR" altLang="en-US" smtClean="0"/>
              <a:t>2019-10-22</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3066330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CF795-DAF9-4DD2-9CDC-07F64899A6E2}" type="datetimeFigureOut">
              <a:rPr lang="ko-KR" altLang="en-US" smtClean="0"/>
              <a:t>2019-10-22</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605289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ko-KR" altLang="en-US" smtClean="0"/>
              <a:t>마스터 제목 스타일 편집</a:t>
            </a:r>
            <a:endParaRPr lang="en-US" dirty="0"/>
          </a:p>
        </p:txBody>
      </p:sp>
      <p:sp>
        <p:nvSpPr>
          <p:cNvPr id="3" name="Content Placeholder 2"/>
          <p:cNvSpPr>
            <a:spLocks noGrp="1"/>
          </p:cNvSpPr>
          <p:nvPr>
            <p:ph idx="1"/>
          </p:nvPr>
        </p:nvSpPr>
        <p:spPr>
          <a:xfrm>
            <a:off x="13773917" y="6220102"/>
            <a:ext cx="16402140" cy="30700453"/>
          </a:xfrm>
        </p:spPr>
        <p:txBody>
          <a:bodyPr/>
          <a:lstStyle>
            <a:lvl1pPr>
              <a:defRPr sz="11338"/>
            </a:lvl1pPr>
            <a:lvl2pPr>
              <a:defRPr sz="9921"/>
            </a:lvl2pPr>
            <a:lvl3pPr>
              <a:defRPr sz="8504"/>
            </a:lvl3pPr>
            <a:lvl4pPr>
              <a:defRPr sz="7086"/>
            </a:lvl4pPr>
            <a:lvl5pPr>
              <a:defRPr sz="7086"/>
            </a:lvl5pPr>
            <a:lvl6pPr>
              <a:defRPr sz="7086"/>
            </a:lvl6pPr>
            <a:lvl7pPr>
              <a:defRPr sz="7086"/>
            </a:lvl7pPr>
            <a:lvl8pPr>
              <a:defRPr sz="7086"/>
            </a:lvl8pPr>
            <a:lvl9pPr>
              <a:defRPr sz="7086"/>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547CF795-DAF9-4DD2-9CDC-07F64899A6E2}" type="datetimeFigureOut">
              <a:rPr lang="ko-KR" altLang="en-US" smtClean="0"/>
              <a:t>2019-10-22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4217114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13773917" y="6220102"/>
            <a:ext cx="16402140" cy="30700453"/>
          </a:xfrm>
        </p:spPr>
        <p:txBody>
          <a:bodyPr anchor="t"/>
          <a:lstStyle>
            <a:lvl1pPr marL="0" indent="0">
              <a:buNone/>
              <a:defRPr sz="11338"/>
            </a:lvl1pPr>
            <a:lvl2pPr marL="1619951" indent="0">
              <a:buNone/>
              <a:defRPr sz="9921"/>
            </a:lvl2pPr>
            <a:lvl3pPr marL="3239902" indent="0">
              <a:buNone/>
              <a:defRPr sz="8504"/>
            </a:lvl3pPr>
            <a:lvl4pPr marL="4859853" indent="0">
              <a:buNone/>
              <a:defRPr sz="7086"/>
            </a:lvl4pPr>
            <a:lvl5pPr marL="6479804" indent="0">
              <a:buNone/>
              <a:defRPr sz="7086"/>
            </a:lvl5pPr>
            <a:lvl6pPr marL="8099755" indent="0">
              <a:buNone/>
              <a:defRPr sz="7086"/>
            </a:lvl6pPr>
            <a:lvl7pPr marL="9719706" indent="0">
              <a:buNone/>
              <a:defRPr sz="7086"/>
            </a:lvl7pPr>
            <a:lvl8pPr marL="11339657" indent="0">
              <a:buNone/>
              <a:defRPr sz="7086"/>
            </a:lvl8pPr>
            <a:lvl9pPr marL="12959608" indent="0">
              <a:buNone/>
              <a:defRPr sz="7086"/>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547CF795-DAF9-4DD2-9CDC-07F64899A6E2}" type="datetimeFigureOut">
              <a:rPr lang="ko-KR" altLang="en-US" smtClean="0"/>
              <a:t>2019-10-22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3465774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7451" y="2300044"/>
            <a:ext cx="27944386" cy="8350126"/>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2227451" y="11500170"/>
            <a:ext cx="27944386" cy="2741040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2227451" y="40040601"/>
            <a:ext cx="7289840" cy="2300034"/>
          </a:xfrm>
          <a:prstGeom prst="rect">
            <a:avLst/>
          </a:prstGeom>
        </p:spPr>
        <p:txBody>
          <a:bodyPr vert="horz" lIns="91440" tIns="45720" rIns="91440" bIns="45720" rtlCol="0" anchor="ctr"/>
          <a:lstStyle>
            <a:lvl1pPr algn="l">
              <a:defRPr sz="4252">
                <a:solidFill>
                  <a:schemeClr val="tx1">
                    <a:tint val="75000"/>
                  </a:schemeClr>
                </a:solidFill>
              </a:defRPr>
            </a:lvl1pPr>
          </a:lstStyle>
          <a:p>
            <a:fld id="{547CF795-DAF9-4DD2-9CDC-07F64899A6E2}" type="datetimeFigureOut">
              <a:rPr lang="ko-KR" altLang="en-US" smtClean="0"/>
              <a:t>2019-10-22</a:t>
            </a:fld>
            <a:endParaRPr lang="ko-KR" altLang="en-US"/>
          </a:p>
        </p:txBody>
      </p:sp>
      <p:sp>
        <p:nvSpPr>
          <p:cNvPr id="5" name="Footer Placeholder 4"/>
          <p:cNvSpPr>
            <a:spLocks noGrp="1"/>
          </p:cNvSpPr>
          <p:nvPr>
            <p:ph type="ftr" sz="quarter" idx="3"/>
          </p:nvPr>
        </p:nvSpPr>
        <p:spPr>
          <a:xfrm>
            <a:off x="10732264" y="40040601"/>
            <a:ext cx="10934760" cy="2300034"/>
          </a:xfrm>
          <a:prstGeom prst="rect">
            <a:avLst/>
          </a:prstGeom>
        </p:spPr>
        <p:txBody>
          <a:bodyPr vert="horz" lIns="91440" tIns="45720" rIns="91440" bIns="45720" rtlCol="0" anchor="ctr"/>
          <a:lstStyle>
            <a:lvl1pPr algn="ctr">
              <a:defRPr sz="4252">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22881997" y="40040601"/>
            <a:ext cx="7289840" cy="2300034"/>
          </a:xfrm>
          <a:prstGeom prst="rect">
            <a:avLst/>
          </a:prstGeom>
        </p:spPr>
        <p:txBody>
          <a:bodyPr vert="horz" lIns="91440" tIns="45720" rIns="91440" bIns="45720" rtlCol="0" anchor="ctr"/>
          <a:lstStyle>
            <a:lvl1pPr algn="r">
              <a:defRPr sz="4252">
                <a:solidFill>
                  <a:schemeClr val="tx1">
                    <a:tint val="75000"/>
                  </a:schemeClr>
                </a:solidFill>
              </a:defRPr>
            </a:lvl1p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23861935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3239902" rtl="0" eaLnBrk="1" latinLnBrk="1" hangingPunct="1">
        <a:lnSpc>
          <a:spcPct val="90000"/>
        </a:lnSpc>
        <a:spcBef>
          <a:spcPct val="0"/>
        </a:spcBef>
        <a:buNone/>
        <a:defRPr sz="15590" kern="1200">
          <a:solidFill>
            <a:schemeClr val="tx1"/>
          </a:solidFill>
          <a:latin typeface="+mj-lt"/>
          <a:ea typeface="+mj-ea"/>
          <a:cs typeface="+mj-cs"/>
        </a:defRPr>
      </a:lvl1pPr>
    </p:titleStyle>
    <p:bodyStyle>
      <a:lvl1pPr marL="809976" indent="-809976" algn="l" defTabSz="3239902" rtl="0" eaLnBrk="1" latinLnBrk="1" hangingPunct="1">
        <a:lnSpc>
          <a:spcPct val="90000"/>
        </a:lnSpc>
        <a:spcBef>
          <a:spcPts val="3543"/>
        </a:spcBef>
        <a:buFont typeface="Arial" panose="020B0604020202020204" pitchFamily="34" charset="0"/>
        <a:buChar char="•"/>
        <a:defRPr sz="9921" kern="1200">
          <a:solidFill>
            <a:schemeClr val="tx1"/>
          </a:solidFill>
          <a:latin typeface="+mn-lt"/>
          <a:ea typeface="+mn-ea"/>
          <a:cs typeface="+mn-cs"/>
        </a:defRPr>
      </a:lvl1pPr>
      <a:lvl2pPr marL="2429927" indent="-809976" algn="l" defTabSz="3239902" rtl="0" eaLnBrk="1" latinLnBrk="1" hangingPunct="1">
        <a:lnSpc>
          <a:spcPct val="90000"/>
        </a:lnSpc>
        <a:spcBef>
          <a:spcPts val="1772"/>
        </a:spcBef>
        <a:buFont typeface="Arial" panose="020B0604020202020204" pitchFamily="34" charset="0"/>
        <a:buChar char="•"/>
        <a:defRPr sz="8504" kern="1200">
          <a:solidFill>
            <a:schemeClr val="tx1"/>
          </a:solidFill>
          <a:latin typeface="+mn-lt"/>
          <a:ea typeface="+mn-ea"/>
          <a:cs typeface="+mn-cs"/>
        </a:defRPr>
      </a:lvl2pPr>
      <a:lvl3pPr marL="4049878" indent="-809976" algn="l" defTabSz="3239902" rtl="0" eaLnBrk="1" latinLnBrk="1" hangingPunct="1">
        <a:lnSpc>
          <a:spcPct val="90000"/>
        </a:lnSpc>
        <a:spcBef>
          <a:spcPts val="1772"/>
        </a:spcBef>
        <a:buFont typeface="Arial" panose="020B0604020202020204" pitchFamily="34" charset="0"/>
        <a:buChar char="•"/>
        <a:defRPr sz="7086" kern="1200">
          <a:solidFill>
            <a:schemeClr val="tx1"/>
          </a:solidFill>
          <a:latin typeface="+mn-lt"/>
          <a:ea typeface="+mn-ea"/>
          <a:cs typeface="+mn-cs"/>
        </a:defRPr>
      </a:lvl3pPr>
      <a:lvl4pPr marL="5669829"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4pPr>
      <a:lvl5pPr marL="7289780"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5pPr>
      <a:lvl6pPr marL="8909731"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6pPr>
      <a:lvl7pPr marL="10529682"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7pPr>
      <a:lvl8pPr marL="12149633"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8pPr>
      <a:lvl9pPr marL="13769584"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9pPr>
    </p:bodyStyle>
    <p:otherStyle>
      <a:defPPr>
        <a:defRPr lang="en-US"/>
      </a:defPPr>
      <a:lvl1pPr marL="0" algn="l" defTabSz="3239902" rtl="0" eaLnBrk="1" latinLnBrk="1" hangingPunct="1">
        <a:defRPr sz="6378" kern="1200">
          <a:solidFill>
            <a:schemeClr val="tx1"/>
          </a:solidFill>
          <a:latin typeface="+mn-lt"/>
          <a:ea typeface="+mn-ea"/>
          <a:cs typeface="+mn-cs"/>
        </a:defRPr>
      </a:lvl1pPr>
      <a:lvl2pPr marL="1619951" algn="l" defTabSz="3239902" rtl="0" eaLnBrk="1" latinLnBrk="1" hangingPunct="1">
        <a:defRPr sz="6378" kern="1200">
          <a:solidFill>
            <a:schemeClr val="tx1"/>
          </a:solidFill>
          <a:latin typeface="+mn-lt"/>
          <a:ea typeface="+mn-ea"/>
          <a:cs typeface="+mn-cs"/>
        </a:defRPr>
      </a:lvl2pPr>
      <a:lvl3pPr marL="3239902" algn="l" defTabSz="3239902" rtl="0" eaLnBrk="1" latinLnBrk="1" hangingPunct="1">
        <a:defRPr sz="6378" kern="1200">
          <a:solidFill>
            <a:schemeClr val="tx1"/>
          </a:solidFill>
          <a:latin typeface="+mn-lt"/>
          <a:ea typeface="+mn-ea"/>
          <a:cs typeface="+mn-cs"/>
        </a:defRPr>
      </a:lvl3pPr>
      <a:lvl4pPr marL="4859853" algn="l" defTabSz="3239902" rtl="0" eaLnBrk="1" latinLnBrk="1" hangingPunct="1">
        <a:defRPr sz="6378" kern="1200">
          <a:solidFill>
            <a:schemeClr val="tx1"/>
          </a:solidFill>
          <a:latin typeface="+mn-lt"/>
          <a:ea typeface="+mn-ea"/>
          <a:cs typeface="+mn-cs"/>
        </a:defRPr>
      </a:lvl4pPr>
      <a:lvl5pPr marL="6479804" algn="l" defTabSz="3239902" rtl="0" eaLnBrk="1" latinLnBrk="1" hangingPunct="1">
        <a:defRPr sz="6378" kern="1200">
          <a:solidFill>
            <a:schemeClr val="tx1"/>
          </a:solidFill>
          <a:latin typeface="+mn-lt"/>
          <a:ea typeface="+mn-ea"/>
          <a:cs typeface="+mn-cs"/>
        </a:defRPr>
      </a:lvl5pPr>
      <a:lvl6pPr marL="8099755" algn="l" defTabSz="3239902" rtl="0" eaLnBrk="1" latinLnBrk="1" hangingPunct="1">
        <a:defRPr sz="6378" kern="1200">
          <a:solidFill>
            <a:schemeClr val="tx1"/>
          </a:solidFill>
          <a:latin typeface="+mn-lt"/>
          <a:ea typeface="+mn-ea"/>
          <a:cs typeface="+mn-cs"/>
        </a:defRPr>
      </a:lvl6pPr>
      <a:lvl7pPr marL="9719706" algn="l" defTabSz="3239902" rtl="0" eaLnBrk="1" latinLnBrk="1" hangingPunct="1">
        <a:defRPr sz="6378" kern="1200">
          <a:solidFill>
            <a:schemeClr val="tx1"/>
          </a:solidFill>
          <a:latin typeface="+mn-lt"/>
          <a:ea typeface="+mn-ea"/>
          <a:cs typeface="+mn-cs"/>
        </a:defRPr>
      </a:lvl7pPr>
      <a:lvl8pPr marL="11339657" algn="l" defTabSz="3239902" rtl="0" eaLnBrk="1" latinLnBrk="1" hangingPunct="1">
        <a:defRPr sz="6378" kern="1200">
          <a:solidFill>
            <a:schemeClr val="tx1"/>
          </a:solidFill>
          <a:latin typeface="+mn-lt"/>
          <a:ea typeface="+mn-ea"/>
          <a:cs typeface="+mn-cs"/>
        </a:defRPr>
      </a:lvl8pPr>
      <a:lvl9pPr marL="12959608" algn="l" defTabSz="3239902" rtl="0" eaLnBrk="1" latinLnBrk="1" hangingPunct="1">
        <a:defRPr sz="63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4.png"/><Relationship Id="rId10"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4.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4.png"/><Relationship Id="rId4" Type="http://schemas.openxmlformats.org/officeDocument/2006/relationships/image" Target="../media/image24.png"/><Relationship Id="rId9"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31.png"/><Relationship Id="rId10" Type="http://schemas.openxmlformats.org/officeDocument/2006/relationships/image" Target="../media/image4.png"/><Relationship Id="rId4" Type="http://schemas.openxmlformats.org/officeDocument/2006/relationships/image" Target="../media/image30.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6.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4.png"/><Relationship Id="rId10" Type="http://schemas.openxmlformats.org/officeDocument/2006/relationships/image" Target="../media/image39.png"/><Relationship Id="rId4" Type="http://schemas.microsoft.com/office/2007/relationships/hdphoto" Target="../media/hdphoto1.wdp"/><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32399288" cy="432006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sp>
        <p:nvSpPr>
          <p:cNvPr id="5" name="TextBox 4"/>
          <p:cNvSpPr txBox="1"/>
          <p:nvPr/>
        </p:nvSpPr>
        <p:spPr>
          <a:xfrm>
            <a:off x="3352341" y="1175656"/>
            <a:ext cx="18798736" cy="2585323"/>
          </a:xfrm>
          <a:prstGeom prst="rect">
            <a:avLst/>
          </a:prstGeom>
          <a:noFill/>
        </p:spPr>
        <p:txBody>
          <a:bodyPr wrap="none" rtlCol="0">
            <a:spAutoFit/>
          </a:bodyPr>
          <a:lstStyle/>
          <a:p>
            <a:pPr algn="just"/>
            <a:r>
              <a:rPr lang="ko-KR" altLang="en-US" sz="6600" b="1" dirty="0" err="1">
                <a:solidFill>
                  <a:schemeClr val="bg1"/>
                </a:solidFill>
                <a:latin typeface="KoPub돋움체 Bold" panose="00000800000000000000" pitchFamily="2" charset="-127"/>
                <a:ea typeface="KoPub돋움체 Bold" panose="00000800000000000000" pitchFamily="2" charset="-127"/>
              </a:rPr>
              <a:t>브로카</a:t>
            </a:r>
            <a:r>
              <a:rPr lang="ko-KR" altLang="en-US" sz="6600" b="1" dirty="0">
                <a:solidFill>
                  <a:schemeClr val="bg1"/>
                </a:solidFill>
                <a:latin typeface="KoPub돋움체 Bold" panose="00000800000000000000" pitchFamily="2" charset="-127"/>
                <a:ea typeface="KoPub돋움체 Bold" panose="00000800000000000000" pitchFamily="2" charset="-127"/>
              </a:rPr>
              <a:t> 실어증 환자를 </a:t>
            </a:r>
            <a:r>
              <a:rPr lang="ko-KR" altLang="en-US" sz="6600" b="1" dirty="0" smtClean="0">
                <a:solidFill>
                  <a:schemeClr val="bg1"/>
                </a:solidFill>
                <a:latin typeface="KoPub돋움체 Bold" panose="00000800000000000000" pitchFamily="2" charset="-127"/>
                <a:ea typeface="KoPub돋움체 Bold" panose="00000800000000000000" pitchFamily="2" charset="-127"/>
              </a:rPr>
              <a:t>위한</a:t>
            </a:r>
            <a:endParaRPr lang="en-US" altLang="ko-KR" sz="6600" b="1" dirty="0" smtClean="0">
              <a:solidFill>
                <a:schemeClr val="bg1"/>
              </a:solidFill>
              <a:latin typeface="KoPub돋움체 Bold" panose="00000800000000000000" pitchFamily="2" charset="-127"/>
              <a:ea typeface="KoPub돋움체 Bold" panose="00000800000000000000" pitchFamily="2" charset="-127"/>
            </a:endParaRPr>
          </a:p>
          <a:p>
            <a:pPr algn="just"/>
            <a:r>
              <a:rPr lang="ko-KR" altLang="en-US" sz="9600" b="1" dirty="0" smtClean="0">
                <a:solidFill>
                  <a:schemeClr val="bg1"/>
                </a:solidFill>
                <a:latin typeface="KoPub돋움체 Bold" panose="00000800000000000000" pitchFamily="2" charset="-127"/>
                <a:ea typeface="KoPub돋움체 Bold" panose="00000800000000000000" pitchFamily="2" charset="-127"/>
              </a:rPr>
              <a:t>보완 대체 </a:t>
            </a:r>
            <a:r>
              <a:rPr lang="ko-KR" altLang="en-US" sz="9600" b="1" dirty="0">
                <a:solidFill>
                  <a:schemeClr val="bg1"/>
                </a:solidFill>
                <a:latin typeface="KoPub돋움체 Bold" panose="00000800000000000000" pitchFamily="2" charset="-127"/>
                <a:ea typeface="KoPub돋움체 Bold" panose="00000800000000000000" pitchFamily="2" charset="-127"/>
              </a:rPr>
              <a:t>의사소통 애플리케이션 </a:t>
            </a:r>
            <a:r>
              <a:rPr lang="ko-KR" altLang="en-US" sz="9600" b="1" dirty="0" smtClean="0">
                <a:solidFill>
                  <a:schemeClr val="bg1"/>
                </a:solidFill>
                <a:latin typeface="KoPub돋움체 Bold" panose="00000800000000000000" pitchFamily="2" charset="-127"/>
                <a:ea typeface="KoPub돋움체 Bold" panose="00000800000000000000" pitchFamily="2" charset="-127"/>
              </a:rPr>
              <a:t>개발</a:t>
            </a:r>
            <a:endParaRPr lang="ko-KR" altLang="en-US" sz="9600" dirty="0">
              <a:solidFill>
                <a:schemeClr val="bg1"/>
              </a:solidFill>
              <a:latin typeface="KoPub돋움체 Bold" panose="00000800000000000000" pitchFamily="2" charset="-127"/>
              <a:ea typeface="KoPub돋움체 Bold" panose="00000800000000000000" pitchFamily="2" charset="-127"/>
            </a:endParaRPr>
          </a:p>
        </p:txBody>
      </p:sp>
      <p:sp>
        <p:nvSpPr>
          <p:cNvPr id="7" name="직사각형 6"/>
          <p:cNvSpPr/>
          <p:nvPr/>
        </p:nvSpPr>
        <p:spPr>
          <a:xfrm flipH="1">
            <a:off x="1309688" y="1175657"/>
            <a:ext cx="457201" cy="230577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latin typeface="KoPub돋움체 Bold" panose="00000800000000000000" pitchFamily="2" charset="-127"/>
              <a:ea typeface="KoPub돋움체 Bold" panose="00000800000000000000" pitchFamily="2" charset="-127"/>
            </a:endParaRPr>
          </a:p>
        </p:txBody>
      </p:sp>
      <p:sp>
        <p:nvSpPr>
          <p:cNvPr id="8" name="TextBox 7"/>
          <p:cNvSpPr txBox="1"/>
          <p:nvPr/>
        </p:nvSpPr>
        <p:spPr>
          <a:xfrm>
            <a:off x="2252681" y="4484911"/>
            <a:ext cx="11330506" cy="892552"/>
          </a:xfrm>
          <a:prstGeom prst="rect">
            <a:avLst/>
          </a:prstGeom>
          <a:noFill/>
        </p:spPr>
        <p:txBody>
          <a:bodyPr wrap="square" rtlCol="0">
            <a:spAutoFit/>
          </a:bodyPr>
          <a:lstStyle/>
          <a:p>
            <a:pPr fontAlgn="base" latinLnBrk="0"/>
            <a:r>
              <a:rPr lang="en-US" altLang="ko-KR" sz="5200" b="1" dirty="0" smtClean="0">
                <a:solidFill>
                  <a:schemeClr val="bg1"/>
                </a:solidFill>
                <a:latin typeface="KoPub돋움체 Bold" panose="00000800000000000000" pitchFamily="2" charset="-127"/>
                <a:ea typeface="KoPub돋움체 Bold" panose="00000800000000000000" pitchFamily="2" charset="-127"/>
              </a:rPr>
              <a:t>_</a:t>
            </a:r>
            <a:r>
              <a:rPr lang="ko-KR" altLang="en-US" sz="5200" b="1" dirty="0" smtClean="0">
                <a:solidFill>
                  <a:schemeClr val="bg1"/>
                </a:solidFill>
                <a:latin typeface="KoPub돋움체 Bold" panose="00000800000000000000" pitchFamily="2" charset="-127"/>
                <a:ea typeface="KoPub돋움체 Bold" panose="00000800000000000000" pitchFamily="2" charset="-127"/>
              </a:rPr>
              <a:t>이정림</a:t>
            </a:r>
            <a:r>
              <a:rPr lang="ko-KR" altLang="en-US" sz="5200" dirty="0" smtClean="0">
                <a:solidFill>
                  <a:schemeClr val="bg1"/>
                </a:solidFill>
                <a:latin typeface="KoPub돋움체 Bold" panose="00000800000000000000" pitchFamily="2" charset="-127"/>
                <a:ea typeface="KoPub돋움체 Bold" panose="00000800000000000000" pitchFamily="2" charset="-127"/>
              </a:rPr>
              <a:t>        동명대학교</a:t>
            </a:r>
            <a:r>
              <a:rPr lang="en-US" altLang="ko-KR" sz="5200" dirty="0" smtClean="0">
                <a:solidFill>
                  <a:schemeClr val="bg1"/>
                </a:solidFill>
                <a:latin typeface="KoPub돋움체 Bold" panose="00000800000000000000" pitchFamily="2" charset="-127"/>
                <a:ea typeface="KoPub돋움체 Bold" panose="00000800000000000000" pitchFamily="2" charset="-127"/>
              </a:rPr>
              <a:t> </a:t>
            </a:r>
            <a:r>
              <a:rPr lang="ko-KR" altLang="en-US" sz="5200" dirty="0" err="1" smtClean="0">
                <a:solidFill>
                  <a:schemeClr val="bg1"/>
                </a:solidFill>
                <a:latin typeface="KoPub돋움체 Bold" panose="00000800000000000000" pitchFamily="2" charset="-127"/>
                <a:ea typeface="KoPub돋움체 Bold" panose="00000800000000000000" pitchFamily="2" charset="-127"/>
              </a:rPr>
              <a:t>게임공학과</a:t>
            </a:r>
            <a:endParaRPr lang="en-US" altLang="ko-KR" sz="5200" dirty="0" smtClean="0">
              <a:solidFill>
                <a:schemeClr val="bg1"/>
              </a:solidFill>
              <a:latin typeface="KoPub돋움체 Bold" panose="00000800000000000000" pitchFamily="2" charset="-127"/>
              <a:ea typeface="KoPub돋움체 Bold" panose="00000800000000000000" pitchFamily="2" charset="-127"/>
            </a:endParaRPr>
          </a:p>
        </p:txBody>
      </p:sp>
      <p:sp>
        <p:nvSpPr>
          <p:cNvPr id="9" name="모서리가 둥근 직사각형 8"/>
          <p:cNvSpPr/>
          <p:nvPr/>
        </p:nvSpPr>
        <p:spPr>
          <a:xfrm>
            <a:off x="1309688" y="6435522"/>
            <a:ext cx="29779912" cy="35912628"/>
          </a:xfrm>
          <a:prstGeom prst="roundRect">
            <a:avLst>
              <a:gd name="adj" fmla="val 166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dirty="0">
              <a:latin typeface="KoPub돋움체 Bold" panose="00000800000000000000" pitchFamily="2" charset="-127"/>
              <a:ea typeface="KoPub돋움체 Bold" panose="00000800000000000000" pitchFamily="2" charset="-127"/>
            </a:endParaRPr>
          </a:p>
        </p:txBody>
      </p:sp>
      <p:sp>
        <p:nvSpPr>
          <p:cNvPr id="10" name="모서리가 둥근 직사각형 9"/>
          <p:cNvSpPr/>
          <p:nvPr/>
        </p:nvSpPr>
        <p:spPr>
          <a:xfrm>
            <a:off x="25203179" y="301075"/>
            <a:ext cx="6792688" cy="2585323"/>
          </a:xfrm>
          <a:prstGeom prst="roundRect">
            <a:avLst>
              <a:gd name="adj" fmla="val 255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pic>
        <p:nvPicPr>
          <p:cNvPr id="11" name="그림 10"/>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5738" y1="53025" x2="35738" y2="53025"/>
                        <a14:foregroundMark x1="31879" y1="49822" x2="31879" y2="49822"/>
                        <a14:foregroundMark x1="34228" y1="55991" x2="34228" y2="55991"/>
                        <a14:foregroundMark x1="40268" y1="50297" x2="40268" y2="50297"/>
                        <a14:foregroundMark x1="31879" y1="76394" x2="31879" y2="76394"/>
                        <a14:foregroundMark x1="44295" y1="77936" x2="44295" y2="77936"/>
                        <a14:foregroundMark x1="45470" y1="77817" x2="45470" y2="77817"/>
                        <a14:foregroundMark x1="44128" y1="79478" x2="44128" y2="79478"/>
                        <a14:foregroundMark x1="43624" y1="79478" x2="43624" y2="79478"/>
                        <a14:foregroundMark x1="50839" y1="77817" x2="50839" y2="77817"/>
                        <a14:foregroundMark x1="55034" y1="77817" x2="55034" y2="77817"/>
                        <a14:foregroundMark x1="57383" y1="78410" x2="57383" y2="78410"/>
                        <a14:foregroundMark x1="60235" y1="77936" x2="60235" y2="77936"/>
                        <a14:foregroundMark x1="62584" y1="78529" x2="62584" y2="78529"/>
                        <a14:foregroundMark x1="61913" y1="80071" x2="61913" y2="80071"/>
                        <a14:foregroundMark x1="59899" y1="79122" x2="59899" y2="79122"/>
                        <a14:foregroundMark x1="66779" y1="79359" x2="66779" y2="79359"/>
                        <a14:foregroundMark x1="44128" y1="83155" x2="44128" y2="83155"/>
                        <a14:foregroundMark x1="44128" y1="82325" x2="44128" y2="82325"/>
                        <a14:foregroundMark x1="45805" y1="82562" x2="45805" y2="82562"/>
                        <a14:foregroundMark x1="46477" y1="82325" x2="46477" y2="82325"/>
                        <a14:foregroundMark x1="47651" y1="83155" x2="47651" y2="83155"/>
                        <a14:foregroundMark x1="48490" y1="82444" x2="48490" y2="82444"/>
                        <a14:foregroundMark x1="51174" y1="82444" x2="51174" y2="82444"/>
                        <a14:foregroundMark x1="52181" y1="82681" x2="52181" y2="82681"/>
                        <a14:foregroundMark x1="52517" y1="82325" x2="52517" y2="82325"/>
                        <a14:foregroundMark x1="53188" y1="82681" x2="53188" y2="82681"/>
                        <a14:foregroundMark x1="54866" y1="82325" x2="54866" y2="82325"/>
                        <a14:foregroundMark x1="56711" y1="82444" x2="56711" y2="82444"/>
                        <a14:foregroundMark x1="59564" y1="82325" x2="59564" y2="82325"/>
                        <a14:foregroundMark x1="58557" y1="82444" x2="58557" y2="82444"/>
                        <a14:foregroundMark x1="61242" y1="82681" x2="61242" y2="82681"/>
                        <a14:foregroundMark x1="61913" y1="82444" x2="61913" y2="82444"/>
                        <a14:foregroundMark x1="63423" y1="82444" x2="63423" y2="82444"/>
                        <a14:foregroundMark x1="64933" y1="82325" x2="64933" y2="82325"/>
                        <a14:foregroundMark x1="68121" y1="82800" x2="68121" y2="82800"/>
                        <a14:foregroundMark x1="70302" y1="82681" x2="70302" y2="82681"/>
                      </a14:backgroundRemoval>
                    </a14:imgEffect>
                  </a14:imgLayer>
                </a14:imgProps>
              </a:ext>
              <a:ext uri="{28A0092B-C50C-407E-A947-70E740481C1C}">
                <a14:useLocalDpi xmlns:a14="http://schemas.microsoft.com/office/drawing/2010/main" val="0"/>
              </a:ext>
            </a:extLst>
          </a:blip>
          <a:srcRect l="26916" t="73012" r="27237" b="13868"/>
          <a:stretch/>
        </p:blipFill>
        <p:spPr>
          <a:xfrm>
            <a:off x="25055694" y="424853"/>
            <a:ext cx="6792687" cy="2585323"/>
          </a:xfrm>
          <a:prstGeom prst="rect">
            <a:avLst/>
          </a:prstGeom>
        </p:spPr>
      </p:pic>
      <p:grpSp>
        <p:nvGrpSpPr>
          <p:cNvPr id="14" name="그룹 13"/>
          <p:cNvGrpSpPr/>
          <p:nvPr/>
        </p:nvGrpSpPr>
        <p:grpSpPr>
          <a:xfrm>
            <a:off x="2328033" y="14802739"/>
            <a:ext cx="12996001" cy="3955627"/>
            <a:chOff x="2252681" y="10651998"/>
            <a:chExt cx="12242675" cy="3955627"/>
          </a:xfrm>
        </p:grpSpPr>
        <p:sp>
          <p:nvSpPr>
            <p:cNvPr id="15" name="모서리가 둥근 직사각형 14"/>
            <p:cNvSpPr/>
            <p:nvPr/>
          </p:nvSpPr>
          <p:spPr>
            <a:xfrm>
              <a:off x="4079631" y="10651998"/>
              <a:ext cx="10415725" cy="3955627"/>
            </a:xfrm>
            <a:prstGeom prst="round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16" name="한쪽 모서리는 잘리고 다른 쪽 모서리는 둥근 사각형 15"/>
            <p:cNvSpPr/>
            <p:nvPr/>
          </p:nvSpPr>
          <p:spPr>
            <a:xfrm flipV="1">
              <a:off x="3376246" y="10652000"/>
              <a:ext cx="5772306"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17" name="한쪽 모서리는 잘리고 다른 쪽 모서리는 둥근 사각형 16"/>
            <p:cNvSpPr/>
            <p:nvPr/>
          </p:nvSpPr>
          <p:spPr>
            <a:xfrm>
              <a:off x="2252681" y="10652000"/>
              <a:ext cx="5849695"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5400" b="1" dirty="0" smtClean="0">
                  <a:solidFill>
                    <a:schemeClr val="accent6">
                      <a:lumMod val="75000"/>
                    </a:schemeClr>
                  </a:solidFill>
                  <a:latin typeface="KoPub돋움체 Bold" panose="00000800000000000000" pitchFamily="2" charset="-127"/>
                  <a:ea typeface="KoPub돋움체 Bold" panose="00000800000000000000" pitchFamily="2" charset="-127"/>
                </a:rPr>
                <a:t>연구 필요성</a:t>
              </a:r>
              <a:endParaRPr lang="ko-KR" altLang="en-US" sz="5400" b="1" dirty="0">
                <a:solidFill>
                  <a:schemeClr val="accent6">
                    <a:lumMod val="75000"/>
                  </a:schemeClr>
                </a:solidFill>
                <a:latin typeface="KoPub돋움체 Bold" panose="00000800000000000000" pitchFamily="2" charset="-127"/>
                <a:ea typeface="KoPub돋움체 Bold" panose="00000800000000000000" pitchFamily="2" charset="-127"/>
              </a:endParaRPr>
            </a:p>
          </p:txBody>
        </p:sp>
      </p:grpSp>
      <p:sp>
        <p:nvSpPr>
          <p:cNvPr id="18" name="직사각형 17"/>
          <p:cNvSpPr/>
          <p:nvPr/>
        </p:nvSpPr>
        <p:spPr>
          <a:xfrm>
            <a:off x="2328033" y="15989131"/>
            <a:ext cx="12996000" cy="461382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ts val="8000"/>
              </a:lnSpc>
              <a:buClr>
                <a:schemeClr val="accent6">
                  <a:lumMod val="50000"/>
                </a:schemeClr>
              </a:buClr>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의사소통은 인간의 기본적 </a:t>
            </a:r>
            <a:r>
              <a:rPr lang="ko-KR" altLang="en-US" sz="4800" dirty="0" err="1" smtClean="0">
                <a:solidFill>
                  <a:schemeClr val="tx1"/>
                </a:solidFill>
                <a:latin typeface="KoPub돋움체 Bold" panose="00000800000000000000" pitchFamily="2" charset="-127"/>
                <a:ea typeface="KoPub돋움체 Bold" panose="00000800000000000000" pitchFamily="2" charset="-127"/>
              </a:rPr>
              <a:t>욕구이자</a:t>
            </a:r>
            <a:r>
              <a:rPr lang="ko-KR" altLang="en-US" sz="4800" dirty="0" smtClean="0">
                <a:solidFill>
                  <a:schemeClr val="tx1"/>
                </a:solidFill>
                <a:latin typeface="KoPub돋움체 Bold" panose="00000800000000000000" pitchFamily="2" charset="-127"/>
                <a:ea typeface="KoPub돋움체 Bold" panose="00000800000000000000" pitchFamily="2" charset="-127"/>
              </a:rPr>
              <a:t> 권리로 모두에게 보장되어야 하는 것</a:t>
            </a:r>
          </a:p>
          <a:p>
            <a:pPr marL="685800" indent="-685800">
              <a:lnSpc>
                <a:spcPts val="8000"/>
              </a:lnSpc>
              <a:buClr>
                <a:schemeClr val="accent6">
                  <a:lumMod val="50000"/>
                </a:schemeClr>
              </a:buClr>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말이나 언어 표현에 심한 어려움을 가진 중도장애인도 의사소통 권리를 보장할 기술적 지원 필요</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grpSp>
        <p:nvGrpSpPr>
          <p:cNvPr id="19" name="그룹 18"/>
          <p:cNvGrpSpPr/>
          <p:nvPr/>
        </p:nvGrpSpPr>
        <p:grpSpPr>
          <a:xfrm>
            <a:off x="2328033" y="20944465"/>
            <a:ext cx="12996001" cy="3955627"/>
            <a:chOff x="2252681" y="10651998"/>
            <a:chExt cx="12242675" cy="3955627"/>
          </a:xfrm>
        </p:grpSpPr>
        <p:sp>
          <p:nvSpPr>
            <p:cNvPr id="20" name="모서리가 둥근 직사각형 19"/>
            <p:cNvSpPr/>
            <p:nvPr/>
          </p:nvSpPr>
          <p:spPr>
            <a:xfrm>
              <a:off x="4079631" y="10651998"/>
              <a:ext cx="10415725" cy="3955627"/>
            </a:xfrm>
            <a:prstGeom prst="round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21" name="한쪽 모서리는 잘리고 다른 쪽 모서리는 둥근 사각형 20"/>
            <p:cNvSpPr/>
            <p:nvPr/>
          </p:nvSpPr>
          <p:spPr>
            <a:xfrm flipV="1">
              <a:off x="3376246" y="10652000"/>
              <a:ext cx="5772306"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22" name="한쪽 모서리는 잘리고 다른 쪽 모서리는 둥근 사각형 21"/>
            <p:cNvSpPr/>
            <p:nvPr/>
          </p:nvSpPr>
          <p:spPr>
            <a:xfrm>
              <a:off x="2252681" y="10652000"/>
              <a:ext cx="5849695"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5400" b="1" dirty="0" smtClean="0">
                  <a:solidFill>
                    <a:schemeClr val="accent6">
                      <a:lumMod val="75000"/>
                    </a:schemeClr>
                  </a:solidFill>
                  <a:latin typeface="KoPub돋움체 Bold" panose="00000800000000000000" pitchFamily="2" charset="-127"/>
                  <a:ea typeface="KoPub돋움체 Bold" panose="00000800000000000000" pitchFamily="2" charset="-127"/>
                </a:rPr>
                <a:t>연구 목적</a:t>
              </a:r>
              <a:endParaRPr lang="ko-KR" altLang="en-US" sz="5400" b="1" dirty="0">
                <a:solidFill>
                  <a:schemeClr val="accent6">
                    <a:lumMod val="75000"/>
                  </a:schemeClr>
                </a:solidFill>
                <a:latin typeface="KoPub돋움체 Bold" panose="00000800000000000000" pitchFamily="2" charset="-127"/>
                <a:ea typeface="KoPub돋움체 Bold" panose="00000800000000000000" pitchFamily="2" charset="-127"/>
              </a:endParaRPr>
            </a:p>
          </p:txBody>
        </p:sp>
      </p:grpSp>
      <p:sp>
        <p:nvSpPr>
          <p:cNvPr id="23" name="직사각형 22"/>
          <p:cNvSpPr/>
          <p:nvPr/>
        </p:nvSpPr>
        <p:spPr>
          <a:xfrm>
            <a:off x="2328033" y="22130858"/>
            <a:ext cx="12996000" cy="2825186"/>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ts val="8000"/>
              </a:lnSpc>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의사소통 장애인의 다양한 일상생활 참여 증진</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의사소통 장애인과 대화 상대의 원활한 상호작용</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42" name="모서리가 둥근 직사각형 41"/>
          <p:cNvSpPr/>
          <p:nvPr/>
        </p:nvSpPr>
        <p:spPr>
          <a:xfrm>
            <a:off x="19082004" y="12762678"/>
            <a:ext cx="11056634" cy="3955627"/>
          </a:xfrm>
          <a:prstGeom prst="round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43" name="한쪽 모서리는 잘리고 다른 쪽 모서리는 둥근 사각형 42"/>
          <p:cNvSpPr/>
          <p:nvPr/>
        </p:nvSpPr>
        <p:spPr>
          <a:xfrm flipV="1">
            <a:off x="18335339" y="12745722"/>
            <a:ext cx="6143541" cy="1237646"/>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44" name="한쪽 모서리는 잘리고 다른 쪽 모서리는 둥근 사각형 43"/>
          <p:cNvSpPr/>
          <p:nvPr/>
        </p:nvSpPr>
        <p:spPr>
          <a:xfrm>
            <a:off x="17142637" y="12745818"/>
            <a:ext cx="6079199" cy="1222302"/>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5400" b="1" dirty="0" smtClean="0">
                <a:solidFill>
                  <a:schemeClr val="accent6">
                    <a:lumMod val="75000"/>
                  </a:schemeClr>
                </a:solidFill>
                <a:latin typeface="KoPub돋움체 Bold" panose="00000800000000000000" pitchFamily="2" charset="-127"/>
                <a:ea typeface="KoPub돋움체 Bold" panose="00000800000000000000" pitchFamily="2" charset="-127"/>
              </a:rPr>
              <a:t>테스트 화면</a:t>
            </a:r>
            <a:endParaRPr lang="ko-KR" altLang="en-US" sz="5400" b="1" dirty="0">
              <a:solidFill>
                <a:schemeClr val="accent6">
                  <a:lumMod val="75000"/>
                </a:schemeClr>
              </a:solidFill>
              <a:latin typeface="KoPub돋움체 Bold" panose="00000800000000000000" pitchFamily="2" charset="-127"/>
              <a:ea typeface="KoPub돋움체 Bold" panose="00000800000000000000" pitchFamily="2" charset="-127"/>
            </a:endParaRPr>
          </a:p>
        </p:txBody>
      </p:sp>
      <p:sp>
        <p:nvSpPr>
          <p:cNvPr id="45" name="직사각형 44"/>
          <p:cNvSpPr/>
          <p:nvPr/>
        </p:nvSpPr>
        <p:spPr>
          <a:xfrm>
            <a:off x="17142637" y="13968120"/>
            <a:ext cx="12996000" cy="11394750"/>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5400" dirty="0">
              <a:solidFill>
                <a:schemeClr val="tx1"/>
              </a:solidFill>
              <a:latin typeface="KoPub돋움체 Bold" panose="00000800000000000000" pitchFamily="2" charset="-127"/>
              <a:ea typeface="KoPub돋움체 Bold" panose="00000800000000000000" pitchFamily="2" charset="-127"/>
            </a:endParaRPr>
          </a:p>
        </p:txBody>
      </p:sp>
      <p:sp>
        <p:nvSpPr>
          <p:cNvPr id="57" name="모서리가 둥근 직사각형 56"/>
          <p:cNvSpPr/>
          <p:nvPr/>
        </p:nvSpPr>
        <p:spPr>
          <a:xfrm>
            <a:off x="1538288" y="6633007"/>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프로젝트 개요</a:t>
            </a:r>
            <a:endParaRPr lang="ko-KR" altLang="en-US" sz="6000" b="1" dirty="0">
              <a:latin typeface="KoPub돋움체 Bold" panose="00000800000000000000" pitchFamily="2" charset="-127"/>
              <a:ea typeface="KoPub돋움체 Bold" panose="00000800000000000000" pitchFamily="2" charset="-127"/>
            </a:endParaRPr>
          </a:p>
        </p:txBody>
      </p:sp>
      <p:sp>
        <p:nvSpPr>
          <p:cNvPr id="58" name="양쪽 대괄호 57"/>
          <p:cNvSpPr/>
          <p:nvPr/>
        </p:nvSpPr>
        <p:spPr>
          <a:xfrm>
            <a:off x="1673935" y="8548670"/>
            <a:ext cx="14177463" cy="3484834"/>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algn="ctr"/>
            <a:r>
              <a:rPr lang="ko-KR" altLang="en-US" sz="4800" dirty="0" smtClean="0">
                <a:solidFill>
                  <a:schemeClr val="tx1"/>
                </a:solidFill>
                <a:latin typeface="KoPub돋움체 Bold" panose="00000800000000000000" pitchFamily="2" charset="-127"/>
                <a:ea typeface="KoPub돋움체 Bold" panose="00000800000000000000" pitchFamily="2" charset="-127"/>
              </a:rPr>
              <a:t>의사소통을 하기 위한 표현의 생성과 이해에 어려움이 있는 사람을 돕기 위한 다양한 의사소통 방법 지원 앱 개발</a:t>
            </a:r>
            <a:endParaRPr lang="ko-KR" altLang="en-US" sz="7200" dirty="0">
              <a:solidFill>
                <a:schemeClr val="tx1"/>
              </a:solidFill>
              <a:latin typeface="KoPub돋움체 Bold" panose="00000800000000000000" pitchFamily="2" charset="-127"/>
              <a:ea typeface="KoPub돋움체 Bold" panose="00000800000000000000" pitchFamily="2" charset="-127"/>
            </a:endParaRPr>
          </a:p>
        </p:txBody>
      </p:sp>
      <p:grpSp>
        <p:nvGrpSpPr>
          <p:cNvPr id="87" name="그룹 86"/>
          <p:cNvGrpSpPr/>
          <p:nvPr/>
        </p:nvGrpSpPr>
        <p:grpSpPr>
          <a:xfrm>
            <a:off x="2328033" y="28190780"/>
            <a:ext cx="12996001" cy="2698555"/>
            <a:chOff x="2252681" y="10651998"/>
            <a:chExt cx="12242675" cy="2698555"/>
          </a:xfrm>
        </p:grpSpPr>
        <p:sp>
          <p:nvSpPr>
            <p:cNvPr id="88" name="모서리가 둥근 직사각형 87"/>
            <p:cNvSpPr/>
            <p:nvPr/>
          </p:nvSpPr>
          <p:spPr>
            <a:xfrm>
              <a:off x="4079631" y="10651998"/>
              <a:ext cx="10415725" cy="2698555"/>
            </a:xfrm>
            <a:prstGeom prst="round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89" name="한쪽 모서리는 잘리고 다른 쪽 모서리는 둥근 사각형 88"/>
            <p:cNvSpPr/>
            <p:nvPr/>
          </p:nvSpPr>
          <p:spPr>
            <a:xfrm flipV="1">
              <a:off x="3376246" y="10652000"/>
              <a:ext cx="5772306"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90" name="한쪽 모서리는 잘리고 다른 쪽 모서리는 둥근 사각형 89"/>
            <p:cNvSpPr/>
            <p:nvPr/>
          </p:nvSpPr>
          <p:spPr>
            <a:xfrm>
              <a:off x="2252681" y="10652000"/>
              <a:ext cx="5849695"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5400" b="1" dirty="0" smtClean="0">
                  <a:solidFill>
                    <a:schemeClr val="accent6">
                      <a:lumMod val="75000"/>
                    </a:schemeClr>
                  </a:solidFill>
                  <a:latin typeface="KoPub돋움체 Bold" panose="00000800000000000000" pitchFamily="2" charset="-127"/>
                  <a:ea typeface="KoPub돋움체 Bold" panose="00000800000000000000" pitchFamily="2" charset="-127"/>
                </a:rPr>
                <a:t>연구 대상</a:t>
              </a:r>
              <a:endParaRPr lang="ko-KR" altLang="en-US" sz="5400" b="1" dirty="0">
                <a:solidFill>
                  <a:schemeClr val="accent6">
                    <a:lumMod val="75000"/>
                  </a:schemeClr>
                </a:solidFill>
                <a:latin typeface="KoPub돋움체 Bold" panose="00000800000000000000" pitchFamily="2" charset="-127"/>
                <a:ea typeface="KoPub돋움체 Bold" panose="00000800000000000000" pitchFamily="2" charset="-127"/>
              </a:endParaRPr>
            </a:p>
          </p:txBody>
        </p:sp>
      </p:grpSp>
      <p:sp>
        <p:nvSpPr>
          <p:cNvPr id="91" name="직사각형 90"/>
          <p:cNvSpPr/>
          <p:nvPr/>
        </p:nvSpPr>
        <p:spPr>
          <a:xfrm>
            <a:off x="2328033" y="29377173"/>
            <a:ext cx="12996000" cy="1692816"/>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000"/>
              </a:lnSpc>
              <a:buClr>
                <a:schemeClr val="accent6">
                  <a:lumMod val="50000"/>
                </a:schemeClr>
              </a:buClr>
            </a:pPr>
            <a:r>
              <a:rPr lang="ko-KR" altLang="en-US" sz="4800" dirty="0" err="1" smtClean="0">
                <a:solidFill>
                  <a:schemeClr val="tx1"/>
                </a:solidFill>
                <a:latin typeface="KoPub돋움체 Bold" panose="00000800000000000000" pitchFamily="2" charset="-127"/>
                <a:ea typeface="KoPub돋움체 Bold" panose="00000800000000000000" pitchFamily="2" charset="-127"/>
              </a:rPr>
              <a:t>브로카</a:t>
            </a:r>
            <a:r>
              <a:rPr lang="ko-KR" altLang="en-US" sz="4800" dirty="0" smtClean="0">
                <a:solidFill>
                  <a:schemeClr val="tx1"/>
                </a:solidFill>
                <a:latin typeface="KoPub돋움체 Bold" panose="00000800000000000000" pitchFamily="2" charset="-127"/>
                <a:ea typeface="KoPub돋움체 Bold" panose="00000800000000000000" pitchFamily="2" charset="-127"/>
              </a:rPr>
              <a:t> 실어증에 걸리신 </a:t>
            </a:r>
            <a:r>
              <a:rPr lang="en-US" altLang="ko-KR" sz="4800" dirty="0" smtClean="0">
                <a:solidFill>
                  <a:schemeClr val="tx1"/>
                </a:solidFill>
                <a:latin typeface="KoPub돋움체 Bold" panose="00000800000000000000" pitchFamily="2" charset="-127"/>
                <a:ea typeface="KoPub돋움체 Bold" panose="00000800000000000000" pitchFamily="2" charset="-127"/>
              </a:rPr>
              <a:t>00</a:t>
            </a:r>
            <a:r>
              <a:rPr lang="ko-KR" altLang="en-US" sz="4800" dirty="0">
                <a:solidFill>
                  <a:schemeClr val="tx1"/>
                </a:solidFill>
                <a:latin typeface="KoPub돋움체 Bold" panose="00000800000000000000" pitchFamily="2" charset="-127"/>
                <a:ea typeface="KoPub돋움체 Bold" panose="00000800000000000000" pitchFamily="2" charset="-127"/>
              </a:rPr>
              <a:t>세</a:t>
            </a:r>
            <a:r>
              <a:rPr lang="ko-KR" altLang="en-US" sz="4800" dirty="0" smtClean="0">
                <a:solidFill>
                  <a:schemeClr val="tx1"/>
                </a:solidFill>
                <a:latin typeface="KoPub돋움체 Bold" panose="00000800000000000000" pitchFamily="2" charset="-127"/>
                <a:ea typeface="KoPub돋움체 Bold" panose="00000800000000000000" pitchFamily="2" charset="-127"/>
              </a:rPr>
              <a:t> 할머니</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grpSp>
        <p:nvGrpSpPr>
          <p:cNvPr id="109" name="그룹 108"/>
          <p:cNvGrpSpPr/>
          <p:nvPr/>
        </p:nvGrpSpPr>
        <p:grpSpPr>
          <a:xfrm>
            <a:off x="2328033" y="31350450"/>
            <a:ext cx="12996001" cy="1186392"/>
            <a:chOff x="2252681" y="10651999"/>
            <a:chExt cx="12242675" cy="1186392"/>
          </a:xfrm>
        </p:grpSpPr>
        <p:sp>
          <p:nvSpPr>
            <p:cNvPr id="110" name="모서리가 둥근 직사각형 109"/>
            <p:cNvSpPr/>
            <p:nvPr/>
          </p:nvSpPr>
          <p:spPr>
            <a:xfrm>
              <a:off x="4079631" y="10651999"/>
              <a:ext cx="10415725" cy="1186392"/>
            </a:xfrm>
            <a:prstGeom prst="round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111" name="한쪽 모서리는 잘리고 다른 쪽 모서리는 둥근 사각형 110"/>
            <p:cNvSpPr/>
            <p:nvPr/>
          </p:nvSpPr>
          <p:spPr>
            <a:xfrm flipV="1">
              <a:off x="3376246" y="10652000"/>
              <a:ext cx="5772306"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112" name="한쪽 모서리는 잘리고 다른 쪽 모서리는 둥근 사각형 111"/>
            <p:cNvSpPr/>
            <p:nvPr/>
          </p:nvSpPr>
          <p:spPr>
            <a:xfrm>
              <a:off x="2252681" y="10652000"/>
              <a:ext cx="5849695"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5400" b="1" dirty="0" smtClean="0">
                  <a:solidFill>
                    <a:schemeClr val="accent6">
                      <a:lumMod val="75000"/>
                    </a:schemeClr>
                  </a:solidFill>
                  <a:latin typeface="KoPub돋움체 Bold" panose="00000800000000000000" pitchFamily="2" charset="-127"/>
                  <a:ea typeface="KoPub돋움체 Bold" panose="00000800000000000000" pitchFamily="2" charset="-127"/>
                </a:rPr>
                <a:t>연구 진행 절차</a:t>
              </a:r>
              <a:endParaRPr lang="ko-KR" altLang="en-US" sz="5400" b="1" dirty="0">
                <a:solidFill>
                  <a:schemeClr val="accent6">
                    <a:lumMod val="75000"/>
                  </a:schemeClr>
                </a:solidFill>
                <a:latin typeface="KoPub돋움체 Bold" panose="00000800000000000000" pitchFamily="2" charset="-127"/>
                <a:ea typeface="KoPub돋움체 Bold" panose="00000800000000000000" pitchFamily="2" charset="-127"/>
              </a:endParaRPr>
            </a:p>
          </p:txBody>
        </p:sp>
      </p:grpSp>
      <p:sp>
        <p:nvSpPr>
          <p:cNvPr id="113" name="직사각형 112"/>
          <p:cNvSpPr/>
          <p:nvPr/>
        </p:nvSpPr>
        <p:spPr>
          <a:xfrm>
            <a:off x="2328033" y="32796651"/>
            <a:ext cx="4269715" cy="1879713"/>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4800" dirty="0" smtClean="0">
                <a:solidFill>
                  <a:schemeClr val="tx1"/>
                </a:solidFill>
                <a:latin typeface="KoPub돋움체 Bold" panose="00000800000000000000" pitchFamily="2" charset="-127"/>
                <a:ea typeface="KoPub돋움체 Bold" panose="00000800000000000000" pitchFamily="2" charset="-127"/>
              </a:rPr>
              <a:t> 1. </a:t>
            </a:r>
            <a:r>
              <a:rPr lang="ko-KR" altLang="en-US" sz="4800" dirty="0" smtClean="0">
                <a:solidFill>
                  <a:schemeClr val="tx1"/>
                </a:solidFill>
                <a:latin typeface="KoPub돋움체 Bold" panose="00000800000000000000" pitchFamily="2" charset="-127"/>
                <a:ea typeface="KoPub돋움체 Bold" panose="00000800000000000000" pitchFamily="2" charset="-127"/>
              </a:rPr>
              <a:t>언어 치료사</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114" name="직사각형 113"/>
          <p:cNvSpPr/>
          <p:nvPr/>
        </p:nvSpPr>
        <p:spPr>
          <a:xfrm>
            <a:off x="6511055" y="32796651"/>
            <a:ext cx="8812978" cy="18797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smtClean="0">
                <a:solidFill>
                  <a:schemeClr val="tx1"/>
                </a:solidFill>
                <a:latin typeface="KoPub돋움체 Bold" panose="00000800000000000000" pitchFamily="2" charset="-127"/>
                <a:ea typeface="KoPub돋움체 Bold" panose="00000800000000000000" pitchFamily="2" charset="-127"/>
              </a:rPr>
              <a:t>대상자 평가</a:t>
            </a:r>
            <a:r>
              <a:rPr lang="en-US" altLang="ko-KR" sz="4800" dirty="0" smtClean="0">
                <a:solidFill>
                  <a:schemeClr val="tx1"/>
                </a:solidFill>
                <a:latin typeface="KoPub돋움체 Bold" panose="00000800000000000000" pitchFamily="2" charset="-127"/>
                <a:ea typeface="KoPub돋움체 Bold" panose="00000800000000000000" pitchFamily="2" charset="-127"/>
              </a:rPr>
              <a:t>, </a:t>
            </a:r>
            <a:r>
              <a:rPr lang="ko-KR" altLang="en-US" sz="4800" dirty="0" smtClean="0">
                <a:solidFill>
                  <a:schemeClr val="tx1"/>
                </a:solidFill>
                <a:latin typeface="KoPub돋움체 Bold" panose="00000800000000000000" pitchFamily="2" charset="-127"/>
                <a:ea typeface="KoPub돋움체 Bold" panose="00000800000000000000" pitchFamily="2" charset="-127"/>
              </a:rPr>
              <a:t>진단</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115" name="직사각형 114"/>
          <p:cNvSpPr/>
          <p:nvPr/>
        </p:nvSpPr>
        <p:spPr>
          <a:xfrm>
            <a:off x="2328033" y="34936173"/>
            <a:ext cx="4269715" cy="1879713"/>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4800" dirty="0" smtClean="0">
                <a:solidFill>
                  <a:schemeClr val="tx1"/>
                </a:solidFill>
                <a:latin typeface="KoPub돋움체 Bold" panose="00000800000000000000" pitchFamily="2" charset="-127"/>
                <a:ea typeface="KoPub돋움체 Bold" panose="00000800000000000000" pitchFamily="2" charset="-127"/>
              </a:rPr>
              <a:t> 2. </a:t>
            </a:r>
            <a:r>
              <a:rPr lang="ko-KR" altLang="en-US" sz="4800" dirty="0" smtClean="0">
                <a:solidFill>
                  <a:schemeClr val="tx1"/>
                </a:solidFill>
                <a:latin typeface="KoPub돋움체 Bold" panose="00000800000000000000" pitchFamily="2" charset="-127"/>
                <a:ea typeface="KoPub돋움체 Bold" panose="00000800000000000000" pitchFamily="2" charset="-127"/>
              </a:rPr>
              <a:t>디자이너</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116" name="직사각형 115"/>
          <p:cNvSpPr/>
          <p:nvPr/>
        </p:nvSpPr>
        <p:spPr>
          <a:xfrm>
            <a:off x="6511055" y="34936173"/>
            <a:ext cx="8812978" cy="18797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smtClean="0">
                <a:solidFill>
                  <a:schemeClr val="tx1"/>
                </a:solidFill>
                <a:latin typeface="KoPub돋움체 Bold" panose="00000800000000000000" pitchFamily="2" charset="-127"/>
                <a:ea typeface="KoPub돋움체 Bold" panose="00000800000000000000" pitchFamily="2" charset="-127"/>
              </a:rPr>
              <a:t>어휘 그림</a:t>
            </a:r>
            <a:r>
              <a:rPr lang="en-US" altLang="ko-KR" sz="4800" dirty="0" smtClean="0">
                <a:solidFill>
                  <a:schemeClr val="tx1"/>
                </a:solidFill>
                <a:latin typeface="KoPub돋움체 Bold" panose="00000800000000000000" pitchFamily="2" charset="-127"/>
                <a:ea typeface="KoPub돋움체 Bold" panose="00000800000000000000" pitchFamily="2" charset="-127"/>
              </a:rPr>
              <a:t>, </a:t>
            </a:r>
            <a:r>
              <a:rPr lang="ko-KR" altLang="en-US" sz="4800" dirty="0" smtClean="0">
                <a:solidFill>
                  <a:schemeClr val="tx1"/>
                </a:solidFill>
                <a:latin typeface="KoPub돋움체 Bold" panose="00000800000000000000" pitchFamily="2" charset="-127"/>
                <a:ea typeface="KoPub돋움체 Bold" panose="00000800000000000000" pitchFamily="2" charset="-127"/>
              </a:rPr>
              <a:t>아이콘 제작</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117" name="직사각형 116"/>
          <p:cNvSpPr/>
          <p:nvPr/>
        </p:nvSpPr>
        <p:spPr>
          <a:xfrm>
            <a:off x="2328033" y="37069067"/>
            <a:ext cx="4269715" cy="1879713"/>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4800" dirty="0" smtClean="0">
                <a:solidFill>
                  <a:schemeClr val="tx1"/>
                </a:solidFill>
                <a:latin typeface="KoPub돋움체 Bold" panose="00000800000000000000" pitchFamily="2" charset="-127"/>
                <a:ea typeface="KoPub돋움체 Bold" panose="00000800000000000000" pitchFamily="2" charset="-127"/>
              </a:rPr>
              <a:t> 3. </a:t>
            </a:r>
            <a:r>
              <a:rPr lang="ko-KR" altLang="en-US" sz="4800" dirty="0" smtClean="0">
                <a:solidFill>
                  <a:schemeClr val="tx1"/>
                </a:solidFill>
                <a:latin typeface="KoPub돋움체 Bold" panose="00000800000000000000" pitchFamily="2" charset="-127"/>
                <a:ea typeface="KoPub돋움체 Bold" panose="00000800000000000000" pitchFamily="2" charset="-127"/>
              </a:rPr>
              <a:t>프로그래머</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118" name="직사각형 117"/>
          <p:cNvSpPr/>
          <p:nvPr/>
        </p:nvSpPr>
        <p:spPr>
          <a:xfrm>
            <a:off x="6511055" y="37069067"/>
            <a:ext cx="8812978" cy="18797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smtClean="0">
                <a:solidFill>
                  <a:schemeClr val="tx1"/>
                </a:solidFill>
                <a:latin typeface="KoPub돋움체 Bold" panose="00000800000000000000" pitchFamily="2" charset="-127"/>
                <a:ea typeface="KoPub돋움체 Bold" panose="00000800000000000000" pitchFamily="2" charset="-127"/>
              </a:rPr>
              <a:t>애플리케이션 제작</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119" name="직사각형 118"/>
          <p:cNvSpPr/>
          <p:nvPr/>
        </p:nvSpPr>
        <p:spPr>
          <a:xfrm>
            <a:off x="2328033" y="39208589"/>
            <a:ext cx="4269715" cy="1879713"/>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4800" dirty="0" smtClean="0">
                <a:solidFill>
                  <a:schemeClr val="tx1"/>
                </a:solidFill>
                <a:latin typeface="KoPub돋움체 Bold" panose="00000800000000000000" pitchFamily="2" charset="-127"/>
                <a:ea typeface="KoPub돋움체 Bold" panose="00000800000000000000" pitchFamily="2" charset="-127"/>
              </a:rPr>
              <a:t> 4. </a:t>
            </a:r>
            <a:r>
              <a:rPr lang="ko-KR" altLang="en-US" sz="4800" dirty="0" smtClean="0">
                <a:solidFill>
                  <a:schemeClr val="tx1"/>
                </a:solidFill>
                <a:latin typeface="KoPub돋움체 Bold" panose="00000800000000000000" pitchFamily="2" charset="-127"/>
                <a:ea typeface="KoPub돋움체 Bold" panose="00000800000000000000" pitchFamily="2" charset="-127"/>
              </a:rPr>
              <a:t>보호자</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120" name="직사각형 119"/>
          <p:cNvSpPr/>
          <p:nvPr/>
        </p:nvSpPr>
        <p:spPr>
          <a:xfrm>
            <a:off x="6511055" y="39208589"/>
            <a:ext cx="8812978" cy="18797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smtClean="0">
                <a:solidFill>
                  <a:schemeClr val="tx1"/>
                </a:solidFill>
                <a:latin typeface="KoPub돋움체 Bold" panose="00000800000000000000" pitchFamily="2" charset="-127"/>
                <a:ea typeface="KoPub돋움체 Bold" panose="00000800000000000000" pitchFamily="2" charset="-127"/>
              </a:rPr>
              <a:t>대상자 적용</a:t>
            </a:r>
            <a:r>
              <a:rPr lang="en-US" altLang="ko-KR" sz="4800" dirty="0" smtClean="0">
                <a:solidFill>
                  <a:schemeClr val="tx1"/>
                </a:solidFill>
                <a:latin typeface="KoPub돋움체 Bold" panose="00000800000000000000" pitchFamily="2" charset="-127"/>
                <a:ea typeface="KoPub돋움체 Bold" panose="00000800000000000000" pitchFamily="2" charset="-127"/>
              </a:rPr>
              <a:t>, </a:t>
            </a:r>
            <a:r>
              <a:rPr lang="ko-KR" altLang="en-US" sz="4800" dirty="0" smtClean="0">
                <a:solidFill>
                  <a:schemeClr val="tx1"/>
                </a:solidFill>
                <a:latin typeface="KoPub돋움체 Bold" panose="00000800000000000000" pitchFamily="2" charset="-127"/>
                <a:ea typeface="KoPub돋움체 Bold" panose="00000800000000000000" pitchFamily="2" charset="-127"/>
              </a:rPr>
              <a:t>설문지 작성</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pic>
        <p:nvPicPr>
          <p:cNvPr id="128" name="그림 127"/>
          <p:cNvPicPr>
            <a:picLocks noChangeAspect="1"/>
          </p:cNvPicPr>
          <p:nvPr/>
        </p:nvPicPr>
        <p:blipFill rotWithShape="1">
          <a:blip r:embed="rId5">
            <a:extLst>
              <a:ext uri="{28A0092B-C50C-407E-A947-70E740481C1C}">
                <a14:useLocalDpi xmlns:a14="http://schemas.microsoft.com/office/drawing/2010/main" val="0"/>
              </a:ext>
            </a:extLst>
          </a:blip>
          <a:srcRect t="4569"/>
          <a:stretch/>
        </p:blipFill>
        <p:spPr>
          <a:xfrm>
            <a:off x="17719549" y="14366847"/>
            <a:ext cx="5657850" cy="9598819"/>
          </a:xfrm>
          <a:prstGeom prst="rect">
            <a:avLst/>
          </a:prstGeom>
        </p:spPr>
      </p:pic>
      <p:pic>
        <p:nvPicPr>
          <p:cNvPr id="129" name="그림 128"/>
          <p:cNvPicPr>
            <a:picLocks noChangeAspect="1"/>
          </p:cNvPicPr>
          <p:nvPr/>
        </p:nvPicPr>
        <p:blipFill rotWithShape="1">
          <a:blip r:embed="rId6">
            <a:extLst>
              <a:ext uri="{28A0092B-C50C-407E-A947-70E740481C1C}">
                <a14:useLocalDpi xmlns:a14="http://schemas.microsoft.com/office/drawing/2010/main" val="0"/>
              </a:ext>
            </a:extLst>
          </a:blip>
          <a:srcRect t="4001"/>
          <a:stretch/>
        </p:blipFill>
        <p:spPr>
          <a:xfrm>
            <a:off x="23895293" y="14309698"/>
            <a:ext cx="5657850" cy="9655968"/>
          </a:xfrm>
          <a:prstGeom prst="rect">
            <a:avLst/>
          </a:prstGeom>
        </p:spPr>
      </p:pic>
      <p:sp>
        <p:nvSpPr>
          <p:cNvPr id="144" name="직사각형 143"/>
          <p:cNvSpPr/>
          <p:nvPr/>
        </p:nvSpPr>
        <p:spPr>
          <a:xfrm>
            <a:off x="17177137" y="28252771"/>
            <a:ext cx="12996000" cy="461382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ts val="8000"/>
              </a:lnSpc>
              <a:buClr>
                <a:schemeClr val="accent6">
                  <a:lumMod val="50000"/>
                </a:schemeClr>
              </a:buClr>
              <a:buFont typeface="Wingdings" panose="05000000000000000000" pitchFamily="2" charset="2"/>
              <a:buChar char="§"/>
            </a:pPr>
            <a:r>
              <a:rPr lang="ko-KR" altLang="en-US" sz="4800" dirty="0">
                <a:solidFill>
                  <a:schemeClr val="tx1"/>
                </a:solidFill>
                <a:latin typeface="KoPub돋움체 Bold" panose="00000800000000000000" pitchFamily="2" charset="-127"/>
                <a:ea typeface="KoPub돋움체 Bold" panose="00000800000000000000" pitchFamily="2" charset="-127"/>
              </a:rPr>
              <a:t>사회적으로 친밀감 증가</a:t>
            </a:r>
          </a:p>
          <a:p>
            <a:pPr marL="685800" indent="-685800">
              <a:lnSpc>
                <a:spcPts val="8000"/>
              </a:lnSpc>
              <a:buClr>
                <a:schemeClr val="accent6">
                  <a:lumMod val="50000"/>
                </a:schemeClr>
              </a:buClr>
              <a:buFont typeface="Wingdings" panose="05000000000000000000" pitchFamily="2" charset="2"/>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올바른 요구 및 바람 표현</a:t>
            </a:r>
          </a:p>
          <a:p>
            <a:pPr marL="685800" indent="-685800">
              <a:lnSpc>
                <a:spcPts val="8000"/>
              </a:lnSpc>
              <a:buClr>
                <a:schemeClr val="accent6">
                  <a:lumMod val="50000"/>
                </a:schemeClr>
              </a:buClr>
              <a:buFont typeface="Wingdings" panose="05000000000000000000" pitchFamily="2" charset="2"/>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인간 관계를 맺거나 유지</a:t>
            </a:r>
            <a:r>
              <a:rPr lang="en-US" altLang="ko-KR" sz="4800" dirty="0" smtClean="0">
                <a:solidFill>
                  <a:schemeClr val="tx1"/>
                </a:solidFill>
                <a:latin typeface="KoPub돋움체 Bold" panose="00000800000000000000" pitchFamily="2" charset="-127"/>
                <a:ea typeface="KoPub돋움체 Bold" panose="00000800000000000000" pitchFamily="2" charset="-127"/>
              </a:rPr>
              <a:t>, </a:t>
            </a:r>
            <a:r>
              <a:rPr lang="ko-KR" altLang="en-US" sz="4800" dirty="0" smtClean="0">
                <a:solidFill>
                  <a:schemeClr val="tx1"/>
                </a:solidFill>
                <a:latin typeface="KoPub돋움체 Bold" panose="00000800000000000000" pitchFamily="2" charset="-127"/>
                <a:ea typeface="KoPub돋움체 Bold" panose="00000800000000000000" pitchFamily="2" charset="-127"/>
              </a:rPr>
              <a:t>발전</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Clr>
                <a:schemeClr val="accent6">
                  <a:lumMod val="50000"/>
                </a:schemeClr>
              </a:buClr>
              <a:buFont typeface="Wingdings" panose="05000000000000000000" pitchFamily="2" charset="2"/>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환자의 </a:t>
            </a:r>
            <a:r>
              <a:rPr lang="ko-KR" altLang="en-US" sz="4800" dirty="0">
                <a:solidFill>
                  <a:schemeClr val="tx1"/>
                </a:solidFill>
                <a:latin typeface="KoPub돋움체 Bold" panose="00000800000000000000" pitchFamily="2" charset="-127"/>
                <a:ea typeface="KoPub돋움체 Bold" panose="00000800000000000000" pitchFamily="2" charset="-127"/>
              </a:rPr>
              <a:t>행동 규제가 아닌 정보 공유 및 </a:t>
            </a:r>
            <a:r>
              <a:rPr lang="ko-KR" altLang="en-US" sz="4800" dirty="0" smtClean="0">
                <a:solidFill>
                  <a:schemeClr val="tx1"/>
                </a:solidFill>
                <a:latin typeface="KoPub돋움체 Bold" panose="00000800000000000000" pitchFamily="2" charset="-127"/>
                <a:ea typeface="KoPub돋움체 Bold" panose="00000800000000000000" pitchFamily="2" charset="-127"/>
              </a:rPr>
              <a:t>전달</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grpSp>
        <p:nvGrpSpPr>
          <p:cNvPr id="150" name="그룹 149"/>
          <p:cNvGrpSpPr/>
          <p:nvPr/>
        </p:nvGrpSpPr>
        <p:grpSpPr>
          <a:xfrm>
            <a:off x="17158687" y="35707102"/>
            <a:ext cx="12996001" cy="2698555"/>
            <a:chOff x="2252681" y="10651998"/>
            <a:chExt cx="12242675" cy="2698555"/>
          </a:xfrm>
        </p:grpSpPr>
        <p:sp>
          <p:nvSpPr>
            <p:cNvPr id="151" name="모서리가 둥근 직사각형 150"/>
            <p:cNvSpPr/>
            <p:nvPr/>
          </p:nvSpPr>
          <p:spPr>
            <a:xfrm>
              <a:off x="4079631" y="10651998"/>
              <a:ext cx="10415725" cy="2698555"/>
            </a:xfrm>
            <a:prstGeom prst="round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152" name="한쪽 모서리는 잘리고 다른 쪽 모서리는 둥근 사각형 151"/>
            <p:cNvSpPr/>
            <p:nvPr/>
          </p:nvSpPr>
          <p:spPr>
            <a:xfrm flipV="1">
              <a:off x="3376246" y="10652000"/>
              <a:ext cx="5772306"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153" name="한쪽 모서리는 잘리고 다른 쪽 모서리는 둥근 사각형 152"/>
            <p:cNvSpPr/>
            <p:nvPr/>
          </p:nvSpPr>
          <p:spPr>
            <a:xfrm>
              <a:off x="2252681" y="10652000"/>
              <a:ext cx="5849695"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5400" b="1" dirty="0" smtClean="0">
                  <a:solidFill>
                    <a:schemeClr val="accent6">
                      <a:lumMod val="75000"/>
                    </a:schemeClr>
                  </a:solidFill>
                  <a:latin typeface="KoPub돋움체 Bold" panose="00000800000000000000" pitchFamily="2" charset="-127"/>
                  <a:ea typeface="KoPub돋움체 Bold" panose="00000800000000000000" pitchFamily="2" charset="-127"/>
                </a:rPr>
                <a:t>결론</a:t>
              </a:r>
              <a:endParaRPr lang="ko-KR" altLang="en-US" sz="5400" b="1" dirty="0">
                <a:solidFill>
                  <a:schemeClr val="accent6">
                    <a:lumMod val="75000"/>
                  </a:schemeClr>
                </a:solidFill>
                <a:latin typeface="KoPub돋움체 Bold" panose="00000800000000000000" pitchFamily="2" charset="-127"/>
                <a:ea typeface="KoPub돋움체 Bold" panose="00000800000000000000" pitchFamily="2" charset="-127"/>
              </a:endParaRPr>
            </a:p>
          </p:txBody>
        </p:sp>
      </p:grpSp>
      <p:sp>
        <p:nvSpPr>
          <p:cNvPr id="154" name="직사각형 153"/>
          <p:cNvSpPr/>
          <p:nvPr/>
        </p:nvSpPr>
        <p:spPr>
          <a:xfrm>
            <a:off x="17158687" y="36893494"/>
            <a:ext cx="12996000" cy="4194808"/>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indent="-914400">
              <a:lnSpc>
                <a:spcPts val="8000"/>
              </a:lnSpc>
              <a:buClr>
                <a:schemeClr val="accent6">
                  <a:lumMod val="50000"/>
                </a:schemeClr>
              </a:buClr>
              <a:buFont typeface="Wingdings" panose="05000000000000000000" pitchFamily="2" charset="2"/>
              <a:buChar char="§"/>
            </a:pPr>
            <a:r>
              <a:rPr lang="ko-KR" altLang="en-US" sz="4800" dirty="0" err="1" smtClean="0">
                <a:solidFill>
                  <a:schemeClr val="tx1"/>
                </a:solidFill>
                <a:latin typeface="KoPub돋움체 Bold" panose="00000800000000000000" pitchFamily="2" charset="-127"/>
                <a:ea typeface="KoPub돋움체 Bold" panose="00000800000000000000" pitchFamily="2" charset="-127"/>
              </a:rPr>
              <a:t>브로카</a:t>
            </a:r>
            <a:r>
              <a:rPr lang="ko-KR" altLang="en-US" sz="4800" dirty="0" smtClean="0">
                <a:solidFill>
                  <a:schemeClr val="tx1"/>
                </a:solidFill>
                <a:latin typeface="KoPub돋움체 Bold" panose="00000800000000000000" pitchFamily="2" charset="-127"/>
                <a:ea typeface="KoPub돋움체 Bold" panose="00000800000000000000" pitchFamily="2" charset="-127"/>
              </a:rPr>
              <a:t> </a:t>
            </a:r>
            <a:r>
              <a:rPr lang="ko-KR" altLang="en-US" sz="4800" dirty="0">
                <a:solidFill>
                  <a:schemeClr val="tx1"/>
                </a:solidFill>
                <a:latin typeface="KoPub돋움체 Bold" panose="00000800000000000000" pitchFamily="2" charset="-127"/>
                <a:ea typeface="KoPub돋움체 Bold" panose="00000800000000000000" pitchFamily="2" charset="-127"/>
              </a:rPr>
              <a:t>실어증 환자를 대상으로 </a:t>
            </a:r>
            <a:r>
              <a:rPr lang="ko-KR" altLang="en-US" sz="4800" dirty="0" smtClean="0">
                <a:solidFill>
                  <a:schemeClr val="tx1"/>
                </a:solidFill>
                <a:latin typeface="KoPub돋움체 Bold" panose="00000800000000000000" pitchFamily="2" charset="-127"/>
                <a:ea typeface="KoPub돋움체 Bold" panose="00000800000000000000" pitchFamily="2" charset="-127"/>
              </a:rPr>
              <a:t>보완대체의사소통 </a:t>
            </a:r>
            <a:r>
              <a:rPr lang="ko-KR" altLang="en-US" sz="4800" dirty="0">
                <a:solidFill>
                  <a:schemeClr val="tx1"/>
                </a:solidFill>
                <a:latin typeface="KoPub돋움체 Bold" panose="00000800000000000000" pitchFamily="2" charset="-127"/>
                <a:ea typeface="KoPub돋움체 Bold" panose="00000800000000000000" pitchFamily="2" charset="-127"/>
              </a:rPr>
              <a:t>애플리케이션 </a:t>
            </a:r>
            <a:r>
              <a:rPr lang="ko-KR" altLang="en-US" sz="4800" dirty="0" smtClean="0">
                <a:solidFill>
                  <a:schemeClr val="tx1"/>
                </a:solidFill>
                <a:latin typeface="KoPub돋움체 Bold" panose="00000800000000000000" pitchFamily="2" charset="-127"/>
                <a:ea typeface="KoPub돋움체 Bold" panose="00000800000000000000" pitchFamily="2" charset="-127"/>
              </a:rPr>
              <a:t>개발</a:t>
            </a:r>
            <a:endParaRPr lang="en-US" altLang="ko-KR" sz="4800" dirty="0">
              <a:solidFill>
                <a:schemeClr val="tx1"/>
              </a:solidFill>
              <a:latin typeface="KoPub돋움체 Bold" panose="00000800000000000000" pitchFamily="2" charset="-127"/>
              <a:ea typeface="KoPub돋움체 Bold" panose="00000800000000000000" pitchFamily="2" charset="-127"/>
            </a:endParaRPr>
          </a:p>
          <a:p>
            <a:pPr marL="914400" indent="-914400">
              <a:lnSpc>
                <a:spcPts val="8000"/>
              </a:lnSpc>
              <a:buClr>
                <a:schemeClr val="accent6">
                  <a:lumMod val="50000"/>
                </a:schemeClr>
              </a:buClr>
              <a:buFont typeface="Wingdings" panose="05000000000000000000" pitchFamily="2" charset="2"/>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대상자의 실생활 대화를 </a:t>
            </a:r>
            <a:r>
              <a:rPr lang="ko-KR" altLang="en-US" sz="4800" dirty="0">
                <a:solidFill>
                  <a:schemeClr val="tx1"/>
                </a:solidFill>
                <a:latin typeface="KoPub돋움체 Bold" panose="00000800000000000000" pitchFamily="2" charset="-127"/>
                <a:ea typeface="KoPub돋움체 Bold" panose="00000800000000000000" pitchFamily="2" charset="-127"/>
              </a:rPr>
              <a:t>가능하게 </a:t>
            </a:r>
            <a:r>
              <a:rPr lang="ko-KR" altLang="en-US" sz="4800" dirty="0" smtClean="0">
                <a:solidFill>
                  <a:schemeClr val="tx1"/>
                </a:solidFill>
                <a:latin typeface="KoPub돋움체 Bold" panose="00000800000000000000" pitchFamily="2" charset="-127"/>
                <a:ea typeface="KoPub돋움체 Bold" panose="00000800000000000000" pitchFamily="2" charset="-127"/>
              </a:rPr>
              <a:t>도움</a:t>
            </a:r>
            <a:endParaRPr lang="en-US" altLang="ko-KR" sz="4800" dirty="0">
              <a:solidFill>
                <a:schemeClr val="tx1"/>
              </a:solidFill>
              <a:latin typeface="KoPub돋움체 Bold" panose="00000800000000000000" pitchFamily="2" charset="-127"/>
              <a:ea typeface="KoPub돋움체 Bold" panose="00000800000000000000" pitchFamily="2" charset="-127"/>
            </a:endParaRPr>
          </a:p>
          <a:p>
            <a:pPr marL="914400" indent="-914400">
              <a:lnSpc>
                <a:spcPts val="8000"/>
              </a:lnSpc>
              <a:buClr>
                <a:schemeClr val="accent6">
                  <a:lumMod val="50000"/>
                </a:schemeClr>
              </a:buClr>
              <a:buFont typeface="Wingdings" panose="05000000000000000000" pitchFamily="2" charset="2"/>
              <a:buChar char="§"/>
            </a:pPr>
            <a:r>
              <a:rPr lang="ko-KR" altLang="en-US" sz="4800" dirty="0">
                <a:solidFill>
                  <a:schemeClr val="tx1"/>
                </a:solidFill>
                <a:latin typeface="KoPub돋움체 Bold" panose="00000800000000000000" pitchFamily="2" charset="-127"/>
                <a:ea typeface="KoPub돋움체 Bold" panose="00000800000000000000" pitchFamily="2" charset="-127"/>
              </a:rPr>
              <a:t>실어증 환자의 치료 목적으로 사용 가능</a:t>
            </a:r>
            <a:endParaRPr lang="en-US" altLang="ko-KR" sz="4800" dirty="0">
              <a:solidFill>
                <a:schemeClr val="tx1"/>
              </a:solidFill>
              <a:latin typeface="KoPub돋움체 Bold" panose="00000800000000000000" pitchFamily="2" charset="-127"/>
              <a:ea typeface="KoPub돋움체 Bold" panose="00000800000000000000" pitchFamily="2" charset="-127"/>
            </a:endParaRPr>
          </a:p>
        </p:txBody>
      </p:sp>
      <p:sp>
        <p:nvSpPr>
          <p:cNvPr id="173" name="직사각형 172"/>
          <p:cNvSpPr/>
          <p:nvPr/>
        </p:nvSpPr>
        <p:spPr>
          <a:xfrm>
            <a:off x="18335339" y="24137116"/>
            <a:ext cx="4915398" cy="1048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smtClean="0">
                <a:solidFill>
                  <a:schemeClr val="tx1"/>
                </a:solidFill>
                <a:latin typeface="KoPub돋움체 Bold" panose="00000800000000000000" pitchFamily="2" charset="-127"/>
                <a:ea typeface="KoPub돋움체 Bold" panose="00000800000000000000" pitchFamily="2" charset="-127"/>
              </a:rPr>
              <a:t>메인 화면</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174" name="직사각형 173"/>
          <p:cNvSpPr/>
          <p:nvPr/>
        </p:nvSpPr>
        <p:spPr>
          <a:xfrm>
            <a:off x="24392611" y="24137116"/>
            <a:ext cx="4915398" cy="1048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smtClean="0">
                <a:solidFill>
                  <a:schemeClr val="tx1"/>
                </a:solidFill>
                <a:latin typeface="KoPub돋움체 Bold" panose="00000800000000000000" pitchFamily="2" charset="-127"/>
                <a:ea typeface="KoPub돋움체 Bold" panose="00000800000000000000" pitchFamily="2" charset="-127"/>
              </a:rPr>
              <a:t>목록 화면</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pic>
        <p:nvPicPr>
          <p:cNvPr id="65" name="_x449889496" descr="EMB00001b1cbda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25875" y="3118210"/>
            <a:ext cx="5465283" cy="1802784"/>
          </a:xfrm>
          <a:prstGeom prst="rect">
            <a:avLst/>
          </a:prstGeom>
          <a:noFill/>
          <a:extLst>
            <a:ext uri="{909E8E84-426E-40DD-AFC4-6F175D3DCCD1}">
              <a14:hiddenFill xmlns:a14="http://schemas.microsoft.com/office/drawing/2010/main">
                <a:solidFill>
                  <a:srgbClr val="FFFFFF"/>
                </a:solidFill>
              </a14:hiddenFill>
            </a:ext>
          </a:extLst>
        </p:spPr>
      </p:pic>
      <p:sp>
        <p:nvSpPr>
          <p:cNvPr id="66" name="모서리가 둥근 직사각형 65"/>
          <p:cNvSpPr/>
          <p:nvPr/>
        </p:nvSpPr>
        <p:spPr>
          <a:xfrm>
            <a:off x="1538288" y="12762678"/>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필요성과 목표</a:t>
            </a:r>
            <a:endParaRPr lang="ko-KR" altLang="en-US" sz="6000" b="1" dirty="0">
              <a:latin typeface="KoPub돋움체 Bold" panose="00000800000000000000" pitchFamily="2" charset="-127"/>
              <a:ea typeface="KoPub돋움체 Bold" panose="00000800000000000000" pitchFamily="2" charset="-127"/>
            </a:endParaRPr>
          </a:p>
        </p:txBody>
      </p:sp>
      <p:sp>
        <p:nvSpPr>
          <p:cNvPr id="67" name="모서리가 둥근 직사각형 66"/>
          <p:cNvSpPr/>
          <p:nvPr/>
        </p:nvSpPr>
        <p:spPr>
          <a:xfrm>
            <a:off x="1538288" y="2601410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연구의 대상과 방법</a:t>
            </a:r>
            <a:endParaRPr lang="ko-KR" altLang="en-US" sz="6000" b="1" dirty="0">
              <a:latin typeface="KoPub돋움체 Bold" panose="00000800000000000000" pitchFamily="2" charset="-127"/>
              <a:ea typeface="KoPub돋움체 Bold" panose="00000800000000000000" pitchFamily="2" charset="-127"/>
            </a:endParaRPr>
          </a:p>
        </p:txBody>
      </p:sp>
      <p:sp>
        <p:nvSpPr>
          <p:cNvPr id="68" name="모서리가 둥근 직사각형 67"/>
          <p:cNvSpPr/>
          <p:nvPr/>
        </p:nvSpPr>
        <p:spPr>
          <a:xfrm>
            <a:off x="16546988" y="25972988"/>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기대효과</a:t>
            </a:r>
            <a:endParaRPr lang="ko-KR" altLang="en-US" sz="6000" b="1" dirty="0">
              <a:latin typeface="KoPub돋움체 Bold" panose="00000800000000000000" pitchFamily="2" charset="-127"/>
              <a:ea typeface="KoPub돋움체 Bold" panose="00000800000000000000" pitchFamily="2" charset="-127"/>
            </a:endParaRPr>
          </a:p>
        </p:txBody>
      </p:sp>
      <p:sp>
        <p:nvSpPr>
          <p:cNvPr id="69" name="모서리가 둥근 직사각형 68"/>
          <p:cNvSpPr/>
          <p:nvPr/>
        </p:nvSpPr>
        <p:spPr>
          <a:xfrm>
            <a:off x="16546988" y="671507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구현 결과</a:t>
            </a:r>
            <a:endParaRPr lang="ko-KR" altLang="en-US" sz="6000" b="1" dirty="0">
              <a:latin typeface="KoPub돋움체 Bold" panose="00000800000000000000" pitchFamily="2" charset="-127"/>
              <a:ea typeface="KoPub돋움체 Bold" panose="00000800000000000000" pitchFamily="2" charset="-127"/>
            </a:endParaRPr>
          </a:p>
        </p:txBody>
      </p:sp>
      <p:sp>
        <p:nvSpPr>
          <p:cNvPr id="71" name="양쪽 대괄호 70"/>
          <p:cNvSpPr/>
          <p:nvPr/>
        </p:nvSpPr>
        <p:spPr>
          <a:xfrm>
            <a:off x="16381767" y="8548670"/>
            <a:ext cx="14177463" cy="3484834"/>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일상생활에서 전달해야 중요한 표현을 직관적 나열</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상대방이 이해하기 쉬운 방식으로 전달</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사전 교육이 없어도 최소한의 의사소통 가능</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sp>
        <p:nvSpPr>
          <p:cNvPr id="72" name="모서리가 둥근 직사각형 71"/>
          <p:cNvSpPr/>
          <p:nvPr/>
        </p:nvSpPr>
        <p:spPr>
          <a:xfrm>
            <a:off x="16546988" y="33800027"/>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결론 및 고찰</a:t>
            </a:r>
            <a:endParaRPr lang="ko-KR" altLang="en-US" sz="6000" b="1" dirty="0">
              <a:latin typeface="KoPub돋움체 Bold" panose="00000800000000000000" pitchFamily="2" charset="-127"/>
              <a:ea typeface="KoPub돋움체 Bold" panose="00000800000000000000" pitchFamily="2" charset="-127"/>
            </a:endParaRPr>
          </a:p>
        </p:txBody>
      </p:sp>
    </p:spTree>
    <p:extLst>
      <p:ext uri="{BB962C8B-B14F-4D97-AF65-F5344CB8AC3E}">
        <p14:creationId xmlns:p14="http://schemas.microsoft.com/office/powerpoint/2010/main" val="17386603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32399288" cy="432006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sp>
        <p:nvSpPr>
          <p:cNvPr id="5" name="TextBox 4"/>
          <p:cNvSpPr txBox="1"/>
          <p:nvPr/>
        </p:nvSpPr>
        <p:spPr>
          <a:xfrm>
            <a:off x="2328033" y="1175656"/>
            <a:ext cx="20854108" cy="2585323"/>
          </a:xfrm>
          <a:prstGeom prst="rect">
            <a:avLst/>
          </a:prstGeom>
          <a:noFill/>
        </p:spPr>
        <p:txBody>
          <a:bodyPr wrap="square" rtlCol="0">
            <a:spAutoFit/>
          </a:bodyPr>
          <a:lstStyle/>
          <a:p>
            <a:pPr algn="just"/>
            <a:r>
              <a:rPr lang="ko-KR" altLang="en-US" sz="6600" b="1" dirty="0" err="1" smtClean="0">
                <a:solidFill>
                  <a:schemeClr val="bg1"/>
                </a:solidFill>
                <a:latin typeface="KoPub돋움체 Bold" panose="00000800000000000000" pitchFamily="2" charset="-127"/>
                <a:ea typeface="KoPub돋움체 Bold" panose="00000800000000000000" pitchFamily="2" charset="-127"/>
              </a:rPr>
              <a:t>유니티</a:t>
            </a:r>
            <a:r>
              <a:rPr lang="ko-KR" altLang="en-US" sz="6600" b="1" dirty="0" smtClean="0">
                <a:solidFill>
                  <a:schemeClr val="bg1"/>
                </a:solidFill>
                <a:latin typeface="KoPub돋움체 Bold" panose="00000800000000000000" pitchFamily="2" charset="-127"/>
                <a:ea typeface="KoPub돋움체 Bold" panose="00000800000000000000" pitchFamily="2" charset="-127"/>
              </a:rPr>
              <a:t> 엔진을 활용한</a:t>
            </a:r>
            <a:endParaRPr lang="en-US" altLang="ko-KR" sz="6600" b="1" dirty="0" smtClean="0">
              <a:solidFill>
                <a:schemeClr val="bg1"/>
              </a:solidFill>
              <a:latin typeface="KoPub돋움체 Bold" panose="00000800000000000000" pitchFamily="2" charset="-127"/>
              <a:ea typeface="KoPub돋움체 Bold" panose="00000800000000000000" pitchFamily="2" charset="-127"/>
            </a:endParaRPr>
          </a:p>
          <a:p>
            <a:pPr algn="just"/>
            <a:r>
              <a:rPr lang="en-US" altLang="ko-KR" sz="9600" b="1" dirty="0" smtClean="0">
                <a:solidFill>
                  <a:schemeClr val="bg1"/>
                </a:solidFill>
                <a:latin typeface="KoPub돋움체 Bold" panose="00000800000000000000" pitchFamily="2" charset="-127"/>
                <a:ea typeface="KoPub돋움체 Bold" panose="00000800000000000000" pitchFamily="2" charset="-127"/>
              </a:rPr>
              <a:t>2D </a:t>
            </a:r>
            <a:r>
              <a:rPr lang="ko-KR" altLang="en-US" sz="9600" b="1" dirty="0" smtClean="0">
                <a:solidFill>
                  <a:schemeClr val="bg1"/>
                </a:solidFill>
                <a:latin typeface="KoPub돋움체 Bold" panose="00000800000000000000" pitchFamily="2" charset="-127"/>
                <a:ea typeface="KoPub돋움체 Bold" panose="00000800000000000000" pitchFamily="2" charset="-127"/>
              </a:rPr>
              <a:t>퍼즐 플랫폼 게임 </a:t>
            </a:r>
            <a:r>
              <a:rPr lang="en-US" altLang="ko-KR" sz="9600" b="1" dirty="0" smtClean="0">
                <a:solidFill>
                  <a:schemeClr val="bg1"/>
                </a:solidFill>
                <a:latin typeface="KoPub돋움체 Bold" panose="00000800000000000000" pitchFamily="2" charset="-127"/>
                <a:ea typeface="KoPub돋움체 Bold" panose="00000800000000000000" pitchFamily="2" charset="-127"/>
              </a:rPr>
              <a:t>“For Rest”</a:t>
            </a:r>
            <a:r>
              <a:rPr lang="ko-KR" altLang="en-US" sz="9600" b="1" dirty="0" smtClean="0">
                <a:solidFill>
                  <a:schemeClr val="bg1"/>
                </a:solidFill>
                <a:latin typeface="KoPub돋움체 Bold" panose="00000800000000000000" pitchFamily="2" charset="-127"/>
                <a:ea typeface="KoPub돋움체 Bold" panose="00000800000000000000" pitchFamily="2" charset="-127"/>
              </a:rPr>
              <a:t> 제작</a:t>
            </a:r>
            <a:endParaRPr lang="ko-KR" altLang="en-US" sz="9600" dirty="0">
              <a:solidFill>
                <a:schemeClr val="bg1"/>
              </a:solidFill>
              <a:latin typeface="KoPub돋움체 Bold" panose="00000800000000000000" pitchFamily="2" charset="-127"/>
              <a:ea typeface="KoPub돋움체 Bold" panose="00000800000000000000" pitchFamily="2" charset="-127"/>
            </a:endParaRPr>
          </a:p>
        </p:txBody>
      </p:sp>
      <p:sp>
        <p:nvSpPr>
          <p:cNvPr id="7" name="직사각형 6"/>
          <p:cNvSpPr/>
          <p:nvPr/>
        </p:nvSpPr>
        <p:spPr>
          <a:xfrm flipH="1">
            <a:off x="1309688" y="1175657"/>
            <a:ext cx="457201" cy="230577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latin typeface="KoPub돋움체 Bold" panose="00000800000000000000" pitchFamily="2" charset="-127"/>
              <a:ea typeface="KoPub돋움체 Bold" panose="00000800000000000000" pitchFamily="2" charset="-127"/>
            </a:endParaRPr>
          </a:p>
        </p:txBody>
      </p:sp>
      <p:sp>
        <p:nvSpPr>
          <p:cNvPr id="8" name="TextBox 7"/>
          <p:cNvSpPr txBox="1"/>
          <p:nvPr/>
        </p:nvSpPr>
        <p:spPr>
          <a:xfrm>
            <a:off x="2252681" y="4484911"/>
            <a:ext cx="21124718" cy="892552"/>
          </a:xfrm>
          <a:prstGeom prst="rect">
            <a:avLst/>
          </a:prstGeom>
          <a:noFill/>
        </p:spPr>
        <p:txBody>
          <a:bodyPr wrap="square" rtlCol="0">
            <a:spAutoFit/>
          </a:bodyPr>
          <a:lstStyle/>
          <a:p>
            <a:pPr fontAlgn="base" latinLnBrk="0"/>
            <a:r>
              <a:rPr lang="en-US" altLang="ko-KR" sz="5200" b="1" dirty="0" smtClean="0">
                <a:solidFill>
                  <a:schemeClr val="bg1"/>
                </a:solidFill>
                <a:latin typeface="KoPub돋움체 Bold" panose="00000800000000000000" pitchFamily="2" charset="-127"/>
                <a:ea typeface="KoPub돋움체 Bold" panose="00000800000000000000" pitchFamily="2" charset="-127"/>
              </a:rPr>
              <a:t>_</a:t>
            </a:r>
            <a:r>
              <a:rPr lang="ko-KR" altLang="en-US" sz="5200" b="1" dirty="0" smtClean="0">
                <a:solidFill>
                  <a:schemeClr val="bg1"/>
                </a:solidFill>
                <a:latin typeface="KoPub돋움체 Bold" panose="00000800000000000000" pitchFamily="2" charset="-127"/>
                <a:ea typeface="KoPub돋움체 Bold" panose="00000800000000000000" pitchFamily="2" charset="-127"/>
              </a:rPr>
              <a:t>김진홍</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err="1" smtClean="0">
                <a:solidFill>
                  <a:schemeClr val="bg1"/>
                </a:solidFill>
                <a:latin typeface="KoPub돋움체 Bold" panose="00000800000000000000" pitchFamily="2" charset="-127"/>
                <a:ea typeface="KoPub돋움체 Bold" panose="00000800000000000000" pitchFamily="2" charset="-127"/>
              </a:rPr>
              <a:t>최철훈</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smtClean="0">
                <a:solidFill>
                  <a:schemeClr val="bg1"/>
                </a:solidFill>
                <a:latin typeface="KoPub돋움체 Bold" panose="00000800000000000000" pitchFamily="2" charset="-127"/>
                <a:ea typeface="KoPub돋움체 Bold" panose="00000800000000000000" pitchFamily="2" charset="-127"/>
              </a:rPr>
              <a:t>김현성</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err="1" smtClean="0">
                <a:solidFill>
                  <a:schemeClr val="bg1"/>
                </a:solidFill>
                <a:latin typeface="KoPub돋움체 Bold" panose="00000800000000000000" pitchFamily="2" charset="-127"/>
                <a:ea typeface="KoPub돋움체 Bold" panose="00000800000000000000" pitchFamily="2" charset="-127"/>
              </a:rPr>
              <a:t>정성원</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smtClean="0">
                <a:solidFill>
                  <a:schemeClr val="bg1"/>
                </a:solidFill>
                <a:latin typeface="KoPub돋움체 Bold" panose="00000800000000000000" pitchFamily="2" charset="-127"/>
                <a:ea typeface="KoPub돋움체 Bold" panose="00000800000000000000" pitchFamily="2" charset="-127"/>
              </a:rPr>
              <a:t>이정림             </a:t>
            </a:r>
            <a:r>
              <a:rPr lang="ko-KR" altLang="en-US" sz="5200" dirty="0" smtClean="0">
                <a:solidFill>
                  <a:schemeClr val="bg1"/>
                </a:solidFill>
                <a:latin typeface="KoPub돋움체 Bold" panose="00000800000000000000" pitchFamily="2" charset="-127"/>
                <a:ea typeface="KoPub돋움체 Bold" panose="00000800000000000000" pitchFamily="2" charset="-127"/>
              </a:rPr>
              <a:t>동명대학교</a:t>
            </a:r>
            <a:r>
              <a:rPr lang="en-US" altLang="ko-KR" sz="5200" dirty="0" smtClean="0">
                <a:solidFill>
                  <a:schemeClr val="bg1"/>
                </a:solidFill>
                <a:latin typeface="KoPub돋움체 Bold" panose="00000800000000000000" pitchFamily="2" charset="-127"/>
                <a:ea typeface="KoPub돋움체 Bold" panose="00000800000000000000" pitchFamily="2" charset="-127"/>
              </a:rPr>
              <a:t> </a:t>
            </a:r>
            <a:r>
              <a:rPr lang="ko-KR" altLang="en-US" sz="5200" dirty="0" err="1" smtClean="0">
                <a:solidFill>
                  <a:schemeClr val="bg1"/>
                </a:solidFill>
                <a:latin typeface="KoPub돋움체 Bold" panose="00000800000000000000" pitchFamily="2" charset="-127"/>
                <a:ea typeface="KoPub돋움체 Bold" panose="00000800000000000000" pitchFamily="2" charset="-127"/>
              </a:rPr>
              <a:t>게임공학과</a:t>
            </a:r>
            <a:endParaRPr lang="en-US" altLang="ko-KR" sz="5200" dirty="0" smtClean="0">
              <a:solidFill>
                <a:schemeClr val="bg1"/>
              </a:solidFill>
              <a:latin typeface="KoPub돋움체 Bold" panose="00000800000000000000" pitchFamily="2" charset="-127"/>
              <a:ea typeface="KoPub돋움체 Bold" panose="00000800000000000000" pitchFamily="2" charset="-127"/>
            </a:endParaRPr>
          </a:p>
        </p:txBody>
      </p:sp>
      <p:sp>
        <p:nvSpPr>
          <p:cNvPr id="10" name="모서리가 둥근 직사각형 9"/>
          <p:cNvSpPr/>
          <p:nvPr/>
        </p:nvSpPr>
        <p:spPr>
          <a:xfrm>
            <a:off x="25203179" y="301075"/>
            <a:ext cx="6792688" cy="2585323"/>
          </a:xfrm>
          <a:prstGeom prst="roundRect">
            <a:avLst>
              <a:gd name="adj" fmla="val 255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pic>
        <p:nvPicPr>
          <p:cNvPr id="11" name="그림 10"/>
          <p:cNvPicPr>
            <a:picLocks noChangeAspect="1"/>
          </p:cNvPicPr>
          <p:nvPr/>
        </p:nvPicPr>
        <p:blipFill rotWithShape="1">
          <a:blip r:embed="rId3">
            <a:extLst>
              <a:ext uri="{28A0092B-C50C-407E-A947-70E740481C1C}">
                <a14:useLocalDpi xmlns:a14="http://schemas.microsoft.com/office/drawing/2010/main" val="0"/>
              </a:ext>
            </a:extLst>
          </a:blip>
          <a:srcRect l="26916" t="73012" r="27237" b="13868"/>
          <a:stretch/>
        </p:blipFill>
        <p:spPr>
          <a:xfrm>
            <a:off x="25055694" y="424853"/>
            <a:ext cx="6792687" cy="2585323"/>
          </a:xfrm>
          <a:prstGeom prst="rect">
            <a:avLst/>
          </a:prstGeom>
        </p:spPr>
      </p:pic>
      <p:pic>
        <p:nvPicPr>
          <p:cNvPr id="65" name="_x449889496" descr="EMB00001b1cbda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25875" y="3118210"/>
            <a:ext cx="5465283" cy="1802784"/>
          </a:xfrm>
          <a:prstGeom prst="rect">
            <a:avLst/>
          </a:prstGeom>
          <a:noFill/>
          <a:extLst>
            <a:ext uri="{909E8E84-426E-40DD-AFC4-6F175D3DCCD1}">
              <a14:hiddenFill xmlns:a14="http://schemas.microsoft.com/office/drawing/2010/main">
                <a:solidFill>
                  <a:srgbClr val="FFFFFF"/>
                </a:solidFill>
              </a14:hiddenFill>
            </a:ext>
          </a:extLst>
        </p:spPr>
      </p:pic>
      <p:sp>
        <p:nvSpPr>
          <p:cNvPr id="25" name="모서리가 둥근 직사각형 24"/>
          <p:cNvSpPr/>
          <p:nvPr/>
        </p:nvSpPr>
        <p:spPr>
          <a:xfrm>
            <a:off x="1491811" y="6633007"/>
            <a:ext cx="29779912" cy="35912628"/>
          </a:xfrm>
          <a:prstGeom prst="roundRect">
            <a:avLst>
              <a:gd name="adj" fmla="val 166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dirty="0">
              <a:latin typeface="KoPub돋움체 Bold" panose="00000800000000000000" pitchFamily="2" charset="-127"/>
              <a:ea typeface="KoPub돋움체 Bold" panose="00000800000000000000" pitchFamily="2" charset="-127"/>
            </a:endParaRPr>
          </a:p>
        </p:txBody>
      </p:sp>
      <p:sp>
        <p:nvSpPr>
          <p:cNvPr id="39" name="모서리가 둥근 직사각형 38"/>
          <p:cNvSpPr/>
          <p:nvPr/>
        </p:nvSpPr>
        <p:spPr>
          <a:xfrm>
            <a:off x="1538288" y="6633007"/>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프로젝트 개요</a:t>
            </a:r>
            <a:endParaRPr lang="ko-KR" altLang="en-US" sz="6000" b="1" dirty="0">
              <a:latin typeface="KoPub돋움체 Bold" panose="00000800000000000000" pitchFamily="2" charset="-127"/>
              <a:ea typeface="KoPub돋움체 Bold" panose="00000800000000000000" pitchFamily="2" charset="-127"/>
            </a:endParaRPr>
          </a:p>
        </p:txBody>
      </p:sp>
      <p:sp>
        <p:nvSpPr>
          <p:cNvPr id="40" name="양쪽 대괄호 39"/>
          <p:cNvSpPr/>
          <p:nvPr/>
        </p:nvSpPr>
        <p:spPr>
          <a:xfrm>
            <a:off x="1673935" y="8548670"/>
            <a:ext cx="14177463" cy="4468084"/>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a:latin typeface="KoPub돋움체 Bold" panose="00000800000000000000" pitchFamily="2" charset="-127"/>
                <a:ea typeface="KoPub돋움체 Bold" panose="00000800000000000000" pitchFamily="2" charset="-127"/>
              </a:rPr>
              <a:t>플랫폼 게임이라는 </a:t>
            </a:r>
            <a:r>
              <a:rPr lang="ko-KR" altLang="en-US" sz="4800" dirty="0" smtClean="0">
                <a:latin typeface="KoPub돋움체 Bold" panose="00000800000000000000" pitchFamily="2" charset="-127"/>
                <a:ea typeface="KoPub돋움체 Bold" panose="00000800000000000000" pitchFamily="2" charset="-127"/>
              </a:rPr>
              <a:t>특정 </a:t>
            </a:r>
            <a:r>
              <a:rPr lang="ko-KR" altLang="en-US" sz="4800" dirty="0">
                <a:latin typeface="KoPub돋움체 Bold" panose="00000800000000000000" pitchFamily="2" charset="-127"/>
                <a:ea typeface="KoPub돋움체 Bold" panose="00000800000000000000" pitchFamily="2" charset="-127"/>
              </a:rPr>
              <a:t>장르를 집중적으로 개발</a:t>
            </a:r>
          </a:p>
          <a:p>
            <a:pPr marL="685800" indent="-685800">
              <a:buFont typeface="Arial" panose="020B0604020202020204" pitchFamily="34" charset="0"/>
              <a:buChar char="•"/>
            </a:pPr>
            <a:r>
              <a:rPr lang="en-US" altLang="ko-KR" sz="4800" dirty="0" smtClean="0">
                <a:latin typeface="KoPub돋움체 Bold" panose="00000800000000000000" pitchFamily="2" charset="-127"/>
                <a:ea typeface="KoPub돋움체 Bold" panose="00000800000000000000" pitchFamily="2" charset="-127"/>
              </a:rPr>
              <a:t>'</a:t>
            </a:r>
            <a:r>
              <a:rPr lang="ko-KR" altLang="en-US" sz="4800" dirty="0" err="1">
                <a:latin typeface="KoPub돋움체 Bold" panose="00000800000000000000" pitchFamily="2" charset="-127"/>
                <a:ea typeface="KoPub돋움체 Bold" panose="00000800000000000000" pitchFamily="2" charset="-127"/>
              </a:rPr>
              <a:t>횡스크롤</a:t>
            </a:r>
            <a:r>
              <a:rPr lang="ko-KR" altLang="en-US" sz="4800" dirty="0">
                <a:latin typeface="KoPub돋움체 Bold" panose="00000800000000000000" pitchFamily="2" charset="-127"/>
                <a:ea typeface="KoPub돋움체 Bold" panose="00000800000000000000" pitchFamily="2" charset="-127"/>
              </a:rPr>
              <a:t> 액션 게임</a:t>
            </a:r>
            <a:r>
              <a:rPr lang="en-US" altLang="ko-KR" sz="4800" dirty="0">
                <a:latin typeface="KoPub돋움체 Bold" panose="00000800000000000000" pitchFamily="2" charset="-127"/>
                <a:ea typeface="KoPub돋움체 Bold" panose="00000800000000000000" pitchFamily="2" charset="-127"/>
              </a:rPr>
              <a:t>' </a:t>
            </a:r>
            <a:r>
              <a:rPr lang="ko-KR" altLang="en-US" sz="4800" dirty="0">
                <a:latin typeface="KoPub돋움체 Bold" panose="00000800000000000000" pitchFamily="2" charset="-127"/>
                <a:ea typeface="KoPub돋움체 Bold" panose="00000800000000000000" pitchFamily="2" charset="-127"/>
              </a:rPr>
              <a:t>혹은 </a:t>
            </a:r>
            <a:r>
              <a:rPr lang="en-US" altLang="ko-KR" sz="4800" dirty="0">
                <a:latin typeface="KoPub돋움체 Bold" panose="00000800000000000000" pitchFamily="2" charset="-127"/>
                <a:ea typeface="KoPub돋움체 Bold" panose="00000800000000000000" pitchFamily="2" charset="-127"/>
              </a:rPr>
              <a:t>'</a:t>
            </a:r>
            <a:r>
              <a:rPr lang="ko-KR" altLang="en-US" sz="4800" dirty="0" err="1">
                <a:latin typeface="KoPub돋움체 Bold" panose="00000800000000000000" pitchFamily="2" charset="-127"/>
                <a:ea typeface="KoPub돋움체 Bold" panose="00000800000000000000" pitchFamily="2" charset="-127"/>
              </a:rPr>
              <a:t>사이드뷰</a:t>
            </a:r>
            <a:r>
              <a:rPr lang="ko-KR" altLang="en-US" sz="4800" dirty="0">
                <a:latin typeface="KoPub돋움체 Bold" panose="00000800000000000000" pitchFamily="2" charset="-127"/>
                <a:ea typeface="KoPub돋움체 Bold" panose="00000800000000000000" pitchFamily="2" charset="-127"/>
              </a:rPr>
              <a:t> </a:t>
            </a:r>
            <a:r>
              <a:rPr lang="ko-KR" altLang="en-US" sz="4800" dirty="0" err="1">
                <a:latin typeface="KoPub돋움체 Bold" panose="00000800000000000000" pitchFamily="2" charset="-127"/>
                <a:ea typeface="KoPub돋움체 Bold" panose="00000800000000000000" pitchFamily="2" charset="-127"/>
              </a:rPr>
              <a:t>런앤건</a:t>
            </a:r>
            <a:r>
              <a:rPr lang="ko-KR" altLang="en-US" sz="4800" dirty="0">
                <a:latin typeface="KoPub돋움체 Bold" panose="00000800000000000000" pitchFamily="2" charset="-127"/>
                <a:ea typeface="KoPub돋움체 Bold" panose="00000800000000000000" pitchFamily="2" charset="-127"/>
              </a:rPr>
              <a:t> 게임</a:t>
            </a:r>
            <a:r>
              <a:rPr lang="en-US" altLang="ko-KR" sz="4800" dirty="0" smtClean="0">
                <a:latin typeface="KoPub돋움체 Bold" panose="00000800000000000000" pitchFamily="2" charset="-127"/>
                <a:ea typeface="KoPub돋움체 Bold" panose="00000800000000000000" pitchFamily="2" charset="-127"/>
              </a:rPr>
              <a:t>'</a:t>
            </a:r>
            <a:endParaRPr lang="ko-KR" altLang="en-US" sz="4800" dirty="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a:latin typeface="KoPub돋움체 Bold" panose="00000800000000000000" pitchFamily="2" charset="-127"/>
                <a:ea typeface="KoPub돋움체 Bold" panose="00000800000000000000" pitchFamily="2" charset="-127"/>
              </a:rPr>
              <a:t>플랫폼 게임은 이 장르만의 특징을 가지고 있다</a:t>
            </a:r>
            <a:r>
              <a:rPr lang="en-US" altLang="ko-KR" sz="4800" dirty="0">
                <a:latin typeface="KoPub돋움체 Bold" panose="00000800000000000000" pitchFamily="2" charset="-127"/>
                <a:ea typeface="KoPub돋움체 Bold" panose="00000800000000000000" pitchFamily="2" charset="-127"/>
              </a:rPr>
              <a:t>.</a:t>
            </a:r>
          </a:p>
          <a:p>
            <a:pPr marL="685800" indent="-685800">
              <a:buFont typeface="Arial" panose="020B0604020202020204" pitchFamily="34" charset="0"/>
              <a:buChar char="•"/>
            </a:pPr>
            <a:r>
              <a:rPr lang="ko-KR" altLang="en-US" sz="4800" dirty="0">
                <a:latin typeface="KoPub돋움체 Bold" panose="00000800000000000000" pitchFamily="2" charset="-127"/>
                <a:ea typeface="KoPub돋움체 Bold" panose="00000800000000000000" pitchFamily="2" charset="-127"/>
              </a:rPr>
              <a:t>이러한 특징을 살린 게임을 제작하고자 함</a:t>
            </a:r>
          </a:p>
          <a:p>
            <a:pPr marL="685800" indent="-685800">
              <a:buFont typeface="Arial" panose="020B0604020202020204" pitchFamily="34" charset="0"/>
              <a:buChar char="•"/>
            </a:pPr>
            <a:r>
              <a:rPr lang="ko-KR" altLang="en-US" sz="4800" dirty="0">
                <a:latin typeface="KoPub돋움체 Bold" panose="00000800000000000000" pitchFamily="2" charset="-127"/>
                <a:ea typeface="KoPub돋움체 Bold" panose="00000800000000000000" pitchFamily="2" charset="-127"/>
              </a:rPr>
              <a:t>적이나 우호적인 </a:t>
            </a:r>
            <a:r>
              <a:rPr lang="en-US" altLang="ko-KR" sz="4800" dirty="0">
                <a:latin typeface="KoPub돋움체 Bold" panose="00000800000000000000" pitchFamily="2" charset="-127"/>
                <a:ea typeface="KoPub돋움체 Bold" panose="00000800000000000000" pitchFamily="2" charset="-127"/>
              </a:rPr>
              <a:t>NPC</a:t>
            </a:r>
            <a:r>
              <a:rPr lang="ko-KR" altLang="en-US" sz="4800" dirty="0">
                <a:latin typeface="KoPub돋움체 Bold" panose="00000800000000000000" pitchFamily="2" charset="-127"/>
                <a:ea typeface="KoPub돋움체 Bold" panose="00000800000000000000" pitchFamily="2" charset="-127"/>
              </a:rPr>
              <a:t>들의 동작도 잘 구현하고자 함</a:t>
            </a:r>
            <a:endParaRPr lang="ko-KR" altLang="en-US" sz="7200" dirty="0">
              <a:solidFill>
                <a:schemeClr val="tx1"/>
              </a:solidFill>
              <a:latin typeface="KoPub돋움체 Bold" panose="00000800000000000000" pitchFamily="2" charset="-127"/>
              <a:ea typeface="KoPub돋움체 Bold" panose="00000800000000000000" pitchFamily="2" charset="-127"/>
            </a:endParaRPr>
          </a:p>
        </p:txBody>
      </p:sp>
      <p:sp>
        <p:nvSpPr>
          <p:cNvPr id="46" name="모서리가 둥근 직사각형 45"/>
          <p:cNvSpPr/>
          <p:nvPr/>
        </p:nvSpPr>
        <p:spPr>
          <a:xfrm>
            <a:off x="1538288" y="14875824"/>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작품의 </a:t>
            </a:r>
            <a:r>
              <a:rPr lang="ko-KR" altLang="en-US" sz="6000" b="1" dirty="0" smtClean="0">
                <a:latin typeface="KoPub돋움체 Bold" panose="00000800000000000000" pitchFamily="2" charset="-127"/>
                <a:ea typeface="KoPub돋움체 Bold" panose="00000800000000000000" pitchFamily="2" charset="-127"/>
              </a:rPr>
              <a:t>특징</a:t>
            </a:r>
            <a:endParaRPr lang="ko-KR" altLang="en-US" sz="6000" b="1" dirty="0">
              <a:latin typeface="KoPub돋움체 Bold" panose="00000800000000000000" pitchFamily="2" charset="-127"/>
              <a:ea typeface="KoPub돋움체 Bold" panose="00000800000000000000" pitchFamily="2" charset="-127"/>
            </a:endParaRPr>
          </a:p>
        </p:txBody>
      </p:sp>
      <p:sp>
        <p:nvSpPr>
          <p:cNvPr id="48" name="모서리가 둥근 직사각형 47"/>
          <p:cNvSpPr/>
          <p:nvPr/>
        </p:nvSpPr>
        <p:spPr>
          <a:xfrm>
            <a:off x="15934257" y="37104125"/>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결과와 </a:t>
            </a:r>
            <a:r>
              <a:rPr lang="ko-KR" altLang="en-US" sz="6000" b="1" dirty="0" err="1" smtClean="0">
                <a:latin typeface="KoPub돋움체 Bold" panose="00000800000000000000" pitchFamily="2" charset="-127"/>
                <a:ea typeface="KoPub돋움체 Bold" panose="00000800000000000000" pitchFamily="2" charset="-127"/>
              </a:rPr>
              <a:t>향후계획</a:t>
            </a:r>
            <a:endParaRPr lang="ko-KR" altLang="en-US" sz="6000" b="1" dirty="0">
              <a:latin typeface="KoPub돋움체 Bold" panose="00000800000000000000" pitchFamily="2" charset="-127"/>
              <a:ea typeface="KoPub돋움체 Bold" panose="00000800000000000000" pitchFamily="2" charset="-127"/>
            </a:endParaRPr>
          </a:p>
        </p:txBody>
      </p:sp>
      <p:sp>
        <p:nvSpPr>
          <p:cNvPr id="49" name="모서리가 둥근 직사각형 48"/>
          <p:cNvSpPr/>
          <p:nvPr/>
        </p:nvSpPr>
        <p:spPr>
          <a:xfrm>
            <a:off x="16546988" y="671507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개발팀과 개발환경</a:t>
            </a:r>
            <a:endParaRPr lang="ko-KR" altLang="en-US" sz="6000" b="1" dirty="0">
              <a:latin typeface="KoPub돋움체 Bold" panose="00000800000000000000" pitchFamily="2" charset="-127"/>
              <a:ea typeface="KoPub돋움체 Bold" panose="00000800000000000000" pitchFamily="2" charset="-127"/>
            </a:endParaRPr>
          </a:p>
        </p:txBody>
      </p:sp>
      <p:sp>
        <p:nvSpPr>
          <p:cNvPr id="50" name="양쪽 대괄호 49"/>
          <p:cNvSpPr/>
          <p:nvPr/>
        </p:nvSpPr>
        <p:spPr>
          <a:xfrm>
            <a:off x="16381767" y="8548670"/>
            <a:ext cx="14177463" cy="3005331"/>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기획자 </a:t>
            </a:r>
            <a:r>
              <a:rPr lang="en-US" altLang="ko-KR" sz="4800" dirty="0">
                <a:latin typeface="KoPub돋움체 Bold" panose="00000800000000000000" pitchFamily="2" charset="-127"/>
                <a:ea typeface="KoPub돋움체 Bold" panose="00000800000000000000" pitchFamily="2" charset="-127"/>
              </a:rPr>
              <a:t>2</a:t>
            </a:r>
            <a:r>
              <a:rPr lang="ko-KR" altLang="en-US" sz="4800" dirty="0">
                <a:latin typeface="KoPub돋움체 Bold" panose="00000800000000000000" pitchFamily="2" charset="-127"/>
                <a:ea typeface="KoPub돋움체 Bold" panose="00000800000000000000" pitchFamily="2" charset="-127"/>
              </a:rPr>
              <a:t>명</a:t>
            </a:r>
            <a:r>
              <a:rPr lang="en-US" altLang="ko-KR" sz="4800" dirty="0">
                <a:latin typeface="KoPub돋움체 Bold" panose="00000800000000000000" pitchFamily="2" charset="-127"/>
                <a:ea typeface="KoPub돋움체 Bold" panose="00000800000000000000" pitchFamily="2" charset="-127"/>
              </a:rPr>
              <a:t>, </a:t>
            </a:r>
            <a:r>
              <a:rPr lang="ko-KR" altLang="en-US" sz="4800" dirty="0">
                <a:latin typeface="KoPub돋움체 Bold" panose="00000800000000000000" pitchFamily="2" charset="-127"/>
                <a:ea typeface="KoPub돋움체 Bold" panose="00000800000000000000" pitchFamily="2" charset="-127"/>
              </a:rPr>
              <a:t>프로그래머 </a:t>
            </a:r>
            <a:r>
              <a:rPr lang="en-US" altLang="ko-KR" sz="4800" dirty="0">
                <a:latin typeface="KoPub돋움체 Bold" panose="00000800000000000000" pitchFamily="2" charset="-127"/>
                <a:ea typeface="KoPub돋움체 Bold" panose="00000800000000000000" pitchFamily="2" charset="-127"/>
              </a:rPr>
              <a:t>2</a:t>
            </a:r>
            <a:r>
              <a:rPr lang="ko-KR" altLang="en-US" sz="4800" dirty="0">
                <a:latin typeface="KoPub돋움체 Bold" panose="00000800000000000000" pitchFamily="2" charset="-127"/>
                <a:ea typeface="KoPub돋움체 Bold" panose="00000800000000000000" pitchFamily="2" charset="-127"/>
              </a:rPr>
              <a:t>명</a:t>
            </a:r>
            <a:r>
              <a:rPr lang="en-US" altLang="ko-KR" sz="4800" dirty="0">
                <a:latin typeface="KoPub돋움체 Bold" panose="00000800000000000000" pitchFamily="2" charset="-127"/>
                <a:ea typeface="KoPub돋움체 Bold" panose="00000800000000000000" pitchFamily="2" charset="-127"/>
              </a:rPr>
              <a:t>, </a:t>
            </a:r>
            <a:r>
              <a:rPr lang="ko-KR" altLang="en-US" sz="4800" dirty="0">
                <a:latin typeface="KoPub돋움체 Bold" panose="00000800000000000000" pitchFamily="2" charset="-127"/>
                <a:ea typeface="KoPub돋움체 Bold" panose="00000800000000000000" pitchFamily="2" charset="-127"/>
              </a:rPr>
              <a:t>그래픽 디자이너 </a:t>
            </a:r>
            <a:r>
              <a:rPr lang="en-US" altLang="ko-KR" sz="4800" dirty="0">
                <a:latin typeface="KoPub돋움체 Bold" panose="00000800000000000000" pitchFamily="2" charset="-127"/>
                <a:ea typeface="KoPub돋움체 Bold" panose="00000800000000000000" pitchFamily="2" charset="-127"/>
              </a:rPr>
              <a:t>1</a:t>
            </a:r>
            <a:r>
              <a:rPr lang="ko-KR" altLang="en-US" sz="4800" dirty="0" smtClean="0">
                <a:latin typeface="KoPub돋움체 Bold" panose="00000800000000000000" pitchFamily="2" charset="-127"/>
                <a:ea typeface="KoPub돋움체 Bold" panose="00000800000000000000" pitchFamily="2" charset="-127"/>
              </a:rPr>
              <a:t>명</a:t>
            </a:r>
            <a:endParaRPr lang="en-US" altLang="ko-KR" sz="4800" dirty="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a:latin typeface="KoPub돋움체 Bold" panose="00000800000000000000" pitchFamily="2" charset="-127"/>
                <a:ea typeface="KoPub돋움체 Bold" panose="00000800000000000000" pitchFamily="2" charset="-127"/>
              </a:rPr>
              <a:t>개발 </a:t>
            </a:r>
            <a:r>
              <a:rPr lang="ko-KR" altLang="en-US" sz="4800" dirty="0" smtClean="0">
                <a:latin typeface="KoPub돋움체 Bold" panose="00000800000000000000" pitchFamily="2" charset="-127"/>
                <a:ea typeface="KoPub돋움체 Bold" panose="00000800000000000000" pitchFamily="2" charset="-127"/>
              </a:rPr>
              <a:t>환경 </a:t>
            </a:r>
            <a:r>
              <a:rPr lang="en-US" altLang="ko-KR" sz="4800" dirty="0">
                <a:latin typeface="KoPub돋움체 Bold" panose="00000800000000000000" pitchFamily="2" charset="-127"/>
                <a:ea typeface="KoPub돋움체 Bold" panose="00000800000000000000" pitchFamily="2" charset="-127"/>
              </a:rPr>
              <a:t>- </a:t>
            </a:r>
            <a:r>
              <a:rPr lang="ko-KR" altLang="en-US" sz="4800" dirty="0" err="1">
                <a:latin typeface="KoPub돋움체 Bold" panose="00000800000000000000" pitchFamily="2" charset="-127"/>
                <a:ea typeface="KoPub돋움체 Bold" panose="00000800000000000000" pitchFamily="2" charset="-127"/>
              </a:rPr>
              <a:t>유니티</a:t>
            </a:r>
            <a:r>
              <a:rPr lang="en-US" altLang="ko-KR" sz="4800" dirty="0">
                <a:latin typeface="KoPub돋움체 Bold" panose="00000800000000000000" pitchFamily="2" charset="-127"/>
                <a:ea typeface="KoPub돋움체 Bold" panose="00000800000000000000" pitchFamily="2" charset="-127"/>
              </a:rPr>
              <a:t>(Unity)</a:t>
            </a:r>
            <a:r>
              <a:rPr lang="ko-KR" altLang="en-US" sz="4800" dirty="0">
                <a:latin typeface="KoPub돋움체 Bold" panose="00000800000000000000" pitchFamily="2" charset="-127"/>
                <a:ea typeface="KoPub돋움체 Bold" panose="00000800000000000000" pitchFamily="2" charset="-127"/>
              </a:rPr>
              <a:t>와 </a:t>
            </a:r>
            <a:r>
              <a:rPr lang="ko-KR" altLang="en-US" sz="4800" dirty="0" err="1">
                <a:latin typeface="KoPub돋움체 Bold" panose="00000800000000000000" pitchFamily="2" charset="-127"/>
                <a:ea typeface="KoPub돋움체 Bold" panose="00000800000000000000" pitchFamily="2" charset="-127"/>
              </a:rPr>
              <a:t>유니티</a:t>
            </a:r>
            <a:r>
              <a:rPr lang="ko-KR" altLang="en-US" sz="4800" dirty="0">
                <a:latin typeface="KoPub돋움체 Bold" panose="00000800000000000000" pitchFamily="2" charset="-127"/>
                <a:ea typeface="KoPub돋움체 Bold" panose="00000800000000000000" pitchFamily="2" charset="-127"/>
              </a:rPr>
              <a:t> </a:t>
            </a:r>
            <a:r>
              <a:rPr lang="ko-KR" altLang="en-US" sz="4800" dirty="0" err="1" smtClean="0">
                <a:latin typeface="KoPub돋움체 Bold" panose="00000800000000000000" pitchFamily="2" charset="-127"/>
                <a:ea typeface="KoPub돋움체 Bold" panose="00000800000000000000" pitchFamily="2" charset="-127"/>
              </a:rPr>
              <a:t>콜라보레이트</a:t>
            </a:r>
            <a:endParaRPr lang="en-US" altLang="ko-KR" sz="4800" dirty="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a:latin typeface="KoPub돋움체 Bold" panose="00000800000000000000" pitchFamily="2" charset="-127"/>
                <a:ea typeface="KoPub돋움체 Bold" panose="00000800000000000000" pitchFamily="2" charset="-127"/>
              </a:rPr>
              <a:t>그래픽 </a:t>
            </a:r>
            <a:r>
              <a:rPr lang="en-US" altLang="ko-KR" sz="4800" dirty="0" smtClean="0">
                <a:latin typeface="KoPub돋움체 Bold" panose="00000800000000000000" pitchFamily="2" charset="-127"/>
                <a:ea typeface="KoPub돋움체 Bold" panose="00000800000000000000" pitchFamily="2" charset="-127"/>
              </a:rPr>
              <a:t>- </a:t>
            </a:r>
            <a:r>
              <a:rPr lang="ko-KR" altLang="en-US" sz="4800" dirty="0">
                <a:latin typeface="KoPub돋움체 Bold" panose="00000800000000000000" pitchFamily="2" charset="-127"/>
                <a:ea typeface="KoPub돋움체 Bold" panose="00000800000000000000" pitchFamily="2" charset="-127"/>
              </a:rPr>
              <a:t>포토샵</a:t>
            </a:r>
            <a:r>
              <a:rPr lang="en-US" altLang="ko-KR" sz="4800" dirty="0">
                <a:latin typeface="KoPub돋움체 Bold" panose="00000800000000000000" pitchFamily="2" charset="-127"/>
                <a:ea typeface="KoPub돋움체 Bold" panose="00000800000000000000" pitchFamily="2" charset="-127"/>
              </a:rPr>
              <a:t>, </a:t>
            </a:r>
            <a:r>
              <a:rPr lang="ko-KR" altLang="en-US" sz="4800" dirty="0" err="1" smtClean="0">
                <a:latin typeface="KoPub돋움체 Bold" panose="00000800000000000000" pitchFamily="2" charset="-127"/>
                <a:ea typeface="KoPub돋움체 Bold" panose="00000800000000000000" pitchFamily="2" charset="-127"/>
              </a:rPr>
              <a:t>일러스트터</a:t>
            </a:r>
            <a:r>
              <a:rPr lang="en-US" altLang="ko-KR" sz="4800" dirty="0" smtClean="0">
                <a:latin typeface="KoPub돋움체 Bold" panose="00000800000000000000" pitchFamily="2" charset="-127"/>
                <a:ea typeface="KoPub돋움체 Bold" panose="00000800000000000000" pitchFamily="2" charset="-127"/>
              </a:rPr>
              <a:t>, </a:t>
            </a:r>
            <a:r>
              <a:rPr lang="en-US" altLang="ko-KR" sz="4800" dirty="0" err="1">
                <a:latin typeface="KoPub돋움체 Bold" panose="00000800000000000000" pitchFamily="2" charset="-127"/>
                <a:ea typeface="KoPub돋움체 Bold" panose="00000800000000000000" pitchFamily="2" charset="-127"/>
              </a:rPr>
              <a:t>Aseprite</a:t>
            </a:r>
            <a:r>
              <a:rPr lang="en-US" altLang="ko-KR" sz="4800" dirty="0">
                <a:latin typeface="KoPub돋움체 Bold" panose="00000800000000000000" pitchFamily="2" charset="-127"/>
                <a:ea typeface="KoPub돋움체 Bold" panose="00000800000000000000" pitchFamily="2" charset="-127"/>
              </a:rPr>
              <a:t>, 3ds Max</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sp>
        <p:nvSpPr>
          <p:cNvPr id="28" name="양쪽 대괄호 27"/>
          <p:cNvSpPr/>
          <p:nvPr/>
        </p:nvSpPr>
        <p:spPr>
          <a:xfrm>
            <a:off x="16093409" y="38703774"/>
            <a:ext cx="14177463" cy="3117838"/>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err="1">
                <a:latin typeface="KoPub돋움체 Bold" panose="00000800000000000000" pitchFamily="2" charset="-127"/>
                <a:ea typeface="KoPub돋움체 Bold" panose="00000800000000000000" pitchFamily="2" charset="-127"/>
              </a:rPr>
              <a:t>멀티엔딩을</a:t>
            </a:r>
            <a:r>
              <a:rPr lang="ko-KR" altLang="en-US" sz="4800" dirty="0">
                <a:latin typeface="KoPub돋움체 Bold" panose="00000800000000000000" pitchFamily="2" charset="-127"/>
                <a:ea typeface="KoPub돋움체 Bold" panose="00000800000000000000" pitchFamily="2" charset="-127"/>
              </a:rPr>
              <a:t> 중점으로 둔 </a:t>
            </a:r>
            <a:r>
              <a:rPr lang="en-US" altLang="ko-KR" sz="4800" dirty="0" smtClean="0">
                <a:latin typeface="KoPub돋움체 Bold" panose="00000800000000000000" pitchFamily="2" charset="-127"/>
                <a:ea typeface="KoPub돋움체 Bold" panose="00000800000000000000" pitchFamily="2" charset="-127"/>
              </a:rPr>
              <a:t>2D</a:t>
            </a:r>
            <a:r>
              <a:rPr lang="ko-KR" altLang="en-US" sz="4800" dirty="0" smtClean="0">
                <a:latin typeface="KoPub돋움체 Bold" panose="00000800000000000000" pitchFamily="2" charset="-127"/>
                <a:ea typeface="KoPub돋움체 Bold" panose="00000800000000000000" pitchFamily="2" charset="-127"/>
              </a:rPr>
              <a:t>어드벤처 </a:t>
            </a:r>
            <a:r>
              <a:rPr lang="ko-KR" altLang="en-US" sz="4800" dirty="0">
                <a:latin typeface="KoPub돋움체 Bold" panose="00000800000000000000" pitchFamily="2" charset="-127"/>
                <a:ea typeface="KoPub돋움체 Bold" panose="00000800000000000000" pitchFamily="2" charset="-127"/>
              </a:rPr>
              <a:t>플랫폼 게임을 제작하였고 추후에 구글 플레이 게임 서비스 등록을 하여 </a:t>
            </a:r>
            <a:r>
              <a:rPr lang="ko-KR" altLang="en-US" sz="4800" dirty="0" smtClean="0">
                <a:latin typeface="KoPub돋움체 Bold" panose="00000800000000000000" pitchFamily="2" charset="-127"/>
                <a:ea typeface="KoPub돋움체 Bold" panose="00000800000000000000" pitchFamily="2" charset="-127"/>
              </a:rPr>
              <a:t>게임 플레이에 대한 통계 수집 기능을 추가할 계획이다</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sp>
        <p:nvSpPr>
          <p:cNvPr id="32" name="양쪽 대괄호 31"/>
          <p:cNvSpPr/>
          <p:nvPr/>
        </p:nvSpPr>
        <p:spPr>
          <a:xfrm>
            <a:off x="1641271" y="16639585"/>
            <a:ext cx="14177463" cy="9105983"/>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a:latin typeface="KoPub돋움체 Bold" panose="00000800000000000000" pitchFamily="2" charset="-127"/>
                <a:ea typeface="KoPub돋움체 Bold" panose="00000800000000000000" pitchFamily="2" charset="-127"/>
              </a:rPr>
              <a:t>점프 컨트롤이 중요한 플랫폼 게임과 탐험과 퍼즐 스토리가 중점인 어드벤처 게임의 장점을 합친 플랫폼 어드벤처 게임</a:t>
            </a:r>
          </a:p>
          <a:p>
            <a:pPr marL="685800" indent="-685800">
              <a:buFont typeface="Arial" panose="020B0604020202020204" pitchFamily="34" charset="0"/>
              <a:buChar char="•"/>
            </a:pPr>
            <a:r>
              <a:rPr lang="ko-KR" altLang="en-US" sz="4800" dirty="0">
                <a:latin typeface="KoPub돋움체 Bold" panose="00000800000000000000" pitchFamily="2" charset="-127"/>
                <a:ea typeface="KoPub돋움체 Bold" panose="00000800000000000000" pitchFamily="2" charset="-127"/>
              </a:rPr>
              <a:t>플레이어의 선택에 따라 여러 가지 결과를 보여주는 엔딩 구조를 보여주면서 작품의 흐름을 바꿀 수 있게 제작</a:t>
            </a:r>
          </a:p>
          <a:p>
            <a:pPr marL="685800" indent="-685800">
              <a:buFont typeface="Arial" panose="020B0604020202020204" pitchFamily="34" charset="0"/>
              <a:buChar char="•"/>
            </a:pPr>
            <a:r>
              <a:rPr lang="ko-KR" altLang="en-US" sz="4800" dirty="0">
                <a:latin typeface="KoPub돋움체 Bold" panose="00000800000000000000" pitchFamily="2" charset="-127"/>
                <a:ea typeface="KoPub돋움체 Bold" panose="00000800000000000000" pitchFamily="2" charset="-127"/>
              </a:rPr>
              <a:t>플랫폼 게임의 단순한 조작방식을 개선하고자 기술을 추가해 조작 감 있는 조작방식을 더함</a:t>
            </a:r>
          </a:p>
          <a:p>
            <a:pPr marL="685800" indent="-685800">
              <a:buFont typeface="Arial" panose="020B0604020202020204" pitchFamily="34" charset="0"/>
              <a:buChar char="•"/>
            </a:pPr>
            <a:r>
              <a:rPr lang="ko-KR" altLang="en-US" sz="4800" dirty="0">
                <a:latin typeface="KoPub돋움체 Bold" panose="00000800000000000000" pitchFamily="2" charset="-127"/>
                <a:ea typeface="KoPub돋움체 Bold" panose="00000800000000000000" pitchFamily="2" charset="-127"/>
              </a:rPr>
              <a:t>상황에 맞는 </a:t>
            </a:r>
            <a:r>
              <a:rPr lang="en-US" altLang="ko-KR" sz="4800" dirty="0">
                <a:latin typeface="KoPub돋움체 Bold" panose="00000800000000000000" pitchFamily="2" charset="-127"/>
                <a:ea typeface="KoPub돋움체 Bold" panose="00000800000000000000" pitchFamily="2" charset="-127"/>
              </a:rPr>
              <a:t>BGM</a:t>
            </a:r>
            <a:r>
              <a:rPr lang="ko-KR" altLang="en-US" sz="4800" dirty="0">
                <a:latin typeface="KoPub돋움체 Bold" panose="00000800000000000000" pitchFamily="2" charset="-127"/>
                <a:ea typeface="KoPub돋움체 Bold" panose="00000800000000000000" pitchFamily="2" charset="-127"/>
              </a:rPr>
              <a:t>과 효과음을 사용하여 게임진행에 </a:t>
            </a:r>
            <a:r>
              <a:rPr lang="ko-KR" altLang="en-US" sz="4800" dirty="0" err="1">
                <a:latin typeface="KoPub돋움체 Bold" panose="00000800000000000000" pitchFamily="2" charset="-127"/>
                <a:ea typeface="KoPub돋움체 Bold" panose="00000800000000000000" pitchFamily="2" charset="-127"/>
              </a:rPr>
              <a:t>몰입감을</a:t>
            </a:r>
            <a:r>
              <a:rPr lang="ko-KR" altLang="en-US" sz="4800" dirty="0">
                <a:latin typeface="KoPub돋움체 Bold" panose="00000800000000000000" pitchFamily="2" charset="-127"/>
                <a:ea typeface="KoPub돋움체 Bold" panose="00000800000000000000" pitchFamily="2" charset="-127"/>
              </a:rPr>
              <a:t> 더함</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pic>
        <p:nvPicPr>
          <p:cNvPr id="1025" name="_x270815976" descr="EMB0000415c01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7355" y="12919863"/>
            <a:ext cx="13723082" cy="6886492"/>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572967072" descr="EMB0000415c0175"/>
          <p:cNvPicPr>
            <a:picLocks noChangeAspect="1" noChangeArrowheads="1"/>
          </p:cNvPicPr>
          <p:nvPr/>
        </p:nvPicPr>
        <p:blipFill>
          <a:blip r:embed="rId6">
            <a:extLst>
              <a:ext uri="{28A0092B-C50C-407E-A947-70E740481C1C}">
                <a14:useLocalDpi xmlns:a14="http://schemas.microsoft.com/office/drawing/2010/main" val="0"/>
              </a:ext>
            </a:extLst>
          </a:blip>
          <a:srcRect b="168"/>
          <a:stretch>
            <a:fillRect/>
          </a:stretch>
        </p:blipFill>
        <p:spPr bwMode="auto">
          <a:xfrm>
            <a:off x="16756882" y="20391130"/>
            <a:ext cx="13826342" cy="8633230"/>
          </a:xfrm>
          <a:prstGeom prst="rect">
            <a:avLst/>
          </a:prstGeom>
          <a:noFill/>
          <a:extLst>
            <a:ext uri="{909E8E84-426E-40DD-AFC4-6F175D3DCCD1}">
              <a14:hiddenFill xmlns:a14="http://schemas.microsoft.com/office/drawing/2010/main">
                <a:solidFill>
                  <a:srgbClr val="FFFFFF"/>
                </a:solidFill>
              </a14:hiddenFill>
            </a:ext>
          </a:extLst>
        </p:spPr>
      </p:pic>
      <p:pic>
        <p:nvPicPr>
          <p:cNvPr id="1029" name="_x270828504" descr="EMB0000415c017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0443" y="26312199"/>
            <a:ext cx="13409710" cy="7013488"/>
          </a:xfrm>
          <a:prstGeom prst="rect">
            <a:avLst/>
          </a:prstGeom>
          <a:noFill/>
          <a:extLst>
            <a:ext uri="{909E8E84-426E-40DD-AFC4-6F175D3DCCD1}">
              <a14:hiddenFill xmlns:a14="http://schemas.microsoft.com/office/drawing/2010/main">
                <a:solidFill>
                  <a:srgbClr val="FFFFFF"/>
                </a:solidFill>
              </a14:hiddenFill>
            </a:ext>
          </a:extLst>
        </p:spPr>
      </p:pic>
      <p:pic>
        <p:nvPicPr>
          <p:cNvPr id="1031" name="_x574360832" descr="EMB0000415c017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04507" y="34049710"/>
            <a:ext cx="13325645" cy="795625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6488948" y="33402461"/>
            <a:ext cx="4472699" cy="584775"/>
          </a:xfrm>
          <a:prstGeom prst="rect">
            <a:avLst/>
          </a:prstGeom>
          <a:noFill/>
        </p:spPr>
        <p:txBody>
          <a:bodyPr wrap="none" rtlCol="0">
            <a:spAutoFit/>
          </a:bodyPr>
          <a:lstStyle/>
          <a:p>
            <a:r>
              <a:rPr lang="ko-KR" altLang="en-US" sz="3200" dirty="0" smtClean="0">
                <a:latin typeface="KoPub돋움체 Bold" panose="00000800000000000000" pitchFamily="2" charset="-127"/>
                <a:ea typeface="KoPub돋움체 Bold" panose="00000800000000000000" pitchFamily="2" charset="-127"/>
              </a:rPr>
              <a:t>상황에 따라 달라지는 엔딩</a:t>
            </a:r>
            <a:endParaRPr lang="ko-KR" altLang="en-US" sz="3200" dirty="0">
              <a:latin typeface="KoPub돋움체 Bold" panose="00000800000000000000" pitchFamily="2" charset="-127"/>
              <a:ea typeface="KoPub돋움체 Bold" panose="00000800000000000000" pitchFamily="2" charset="-127"/>
            </a:endParaRPr>
          </a:p>
        </p:txBody>
      </p:sp>
      <p:sp>
        <p:nvSpPr>
          <p:cNvPr id="30" name="TextBox 29"/>
          <p:cNvSpPr txBox="1"/>
          <p:nvPr/>
        </p:nvSpPr>
        <p:spPr>
          <a:xfrm>
            <a:off x="21753780" y="19806355"/>
            <a:ext cx="2924198" cy="584775"/>
          </a:xfrm>
          <a:prstGeom prst="rect">
            <a:avLst/>
          </a:prstGeom>
          <a:noFill/>
        </p:spPr>
        <p:txBody>
          <a:bodyPr wrap="none" rtlCol="0">
            <a:spAutoFit/>
          </a:bodyPr>
          <a:lstStyle/>
          <a:p>
            <a:r>
              <a:rPr lang="ko-KR" altLang="en-US" sz="3200" dirty="0" smtClean="0">
                <a:latin typeface="KoPub돋움체 Bold" panose="00000800000000000000" pitchFamily="2" charset="-127"/>
                <a:ea typeface="KoPub돋움체 Bold" panose="00000800000000000000" pitchFamily="2" charset="-127"/>
              </a:rPr>
              <a:t>플레이 진행 장면</a:t>
            </a:r>
            <a:endParaRPr lang="ko-KR" altLang="en-US" sz="3200" dirty="0">
              <a:latin typeface="KoPub돋움체 Bold" panose="00000800000000000000" pitchFamily="2" charset="-127"/>
              <a:ea typeface="KoPub돋움체 Bold" panose="00000800000000000000" pitchFamily="2" charset="-127"/>
            </a:endParaRPr>
          </a:p>
        </p:txBody>
      </p:sp>
      <p:pic>
        <p:nvPicPr>
          <p:cNvPr id="1033" name="_x270830448" descr="EMB0000415c017b"/>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56882" y="29485769"/>
            <a:ext cx="13795369" cy="653868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21906180" y="36055114"/>
            <a:ext cx="2090637" cy="584775"/>
          </a:xfrm>
          <a:prstGeom prst="rect">
            <a:avLst/>
          </a:prstGeom>
          <a:noFill/>
        </p:spPr>
        <p:txBody>
          <a:bodyPr wrap="none" rtlCol="0">
            <a:spAutoFit/>
          </a:bodyPr>
          <a:lstStyle/>
          <a:p>
            <a:r>
              <a:rPr lang="ko-KR" altLang="en-US" sz="3200" dirty="0" smtClean="0">
                <a:latin typeface="KoPub돋움체 Bold" panose="00000800000000000000" pitchFamily="2" charset="-127"/>
                <a:ea typeface="KoPub돋움체 Bold" panose="00000800000000000000" pitchFamily="2" charset="-127"/>
              </a:rPr>
              <a:t>숨겨진 엔딩</a:t>
            </a:r>
            <a:endParaRPr lang="ko-KR" altLang="en-US" sz="3200" dirty="0">
              <a:latin typeface="KoPub돋움체 Bold" panose="00000800000000000000" pitchFamily="2" charset="-127"/>
              <a:ea typeface="KoPub돋움체 Bold" panose="00000800000000000000" pitchFamily="2" charset="-127"/>
            </a:endParaRPr>
          </a:p>
        </p:txBody>
      </p:sp>
      <p:pic>
        <p:nvPicPr>
          <p:cNvPr id="1035" name="_x574320296" descr="EMB0000415c017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121451" y="29818943"/>
            <a:ext cx="6294216" cy="5012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9185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32399288" cy="432006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sp>
        <p:nvSpPr>
          <p:cNvPr id="5" name="TextBox 4"/>
          <p:cNvSpPr txBox="1"/>
          <p:nvPr/>
        </p:nvSpPr>
        <p:spPr>
          <a:xfrm>
            <a:off x="2328033" y="1175656"/>
            <a:ext cx="16240333" cy="2585323"/>
          </a:xfrm>
          <a:prstGeom prst="rect">
            <a:avLst/>
          </a:prstGeom>
          <a:noFill/>
        </p:spPr>
        <p:txBody>
          <a:bodyPr wrap="square" rtlCol="0">
            <a:spAutoFit/>
          </a:bodyPr>
          <a:lstStyle/>
          <a:p>
            <a:pPr algn="just"/>
            <a:r>
              <a:rPr lang="en-US" altLang="ko-KR" sz="6600" b="1" dirty="0" smtClean="0">
                <a:solidFill>
                  <a:schemeClr val="bg1"/>
                </a:solidFill>
                <a:latin typeface="KoPub돋움체 Bold" panose="00000800000000000000" pitchFamily="2" charset="-127"/>
                <a:ea typeface="KoPub돋움체 Bold" panose="00000800000000000000" pitchFamily="2" charset="-127"/>
              </a:rPr>
              <a:t>Unity 3D </a:t>
            </a:r>
            <a:r>
              <a:rPr lang="ko-KR" altLang="en-US" sz="6600" b="1" dirty="0" err="1" smtClean="0">
                <a:solidFill>
                  <a:schemeClr val="bg1"/>
                </a:solidFill>
                <a:latin typeface="KoPub돋움체 Bold" panose="00000800000000000000" pitchFamily="2" charset="-127"/>
                <a:ea typeface="KoPub돋움체 Bold" panose="00000800000000000000" pitchFamily="2" charset="-127"/>
              </a:rPr>
              <a:t>게임엔진을</a:t>
            </a:r>
            <a:r>
              <a:rPr lang="ko-KR" altLang="en-US" sz="6600" b="1" dirty="0" smtClean="0">
                <a:solidFill>
                  <a:schemeClr val="bg1"/>
                </a:solidFill>
                <a:latin typeface="KoPub돋움체 Bold" panose="00000800000000000000" pitchFamily="2" charset="-127"/>
                <a:ea typeface="KoPub돋움체 Bold" panose="00000800000000000000" pitchFamily="2" charset="-127"/>
              </a:rPr>
              <a:t> 활용한</a:t>
            </a:r>
            <a:endParaRPr lang="en-US" altLang="ko-KR" sz="6600" b="1" dirty="0" smtClean="0">
              <a:solidFill>
                <a:schemeClr val="bg1"/>
              </a:solidFill>
              <a:latin typeface="KoPub돋움체 Bold" panose="00000800000000000000" pitchFamily="2" charset="-127"/>
              <a:ea typeface="KoPub돋움체 Bold" panose="00000800000000000000" pitchFamily="2" charset="-127"/>
            </a:endParaRPr>
          </a:p>
          <a:p>
            <a:pPr algn="just"/>
            <a:r>
              <a:rPr lang="en-US" altLang="ko-KR" sz="9600" b="1" dirty="0" smtClean="0">
                <a:solidFill>
                  <a:schemeClr val="bg1"/>
                </a:solidFill>
                <a:latin typeface="KoPub돋움체 Bold" panose="00000800000000000000" pitchFamily="2" charset="-127"/>
                <a:ea typeface="KoPub돋움체 Bold" panose="00000800000000000000" pitchFamily="2" charset="-127"/>
              </a:rPr>
              <a:t>SNG </a:t>
            </a:r>
            <a:r>
              <a:rPr lang="ko-KR" altLang="en-US" sz="9600" b="1" dirty="0" smtClean="0">
                <a:solidFill>
                  <a:schemeClr val="bg1"/>
                </a:solidFill>
                <a:latin typeface="KoPub돋움체 Bold" panose="00000800000000000000" pitchFamily="2" charset="-127"/>
                <a:ea typeface="KoPub돋움체 Bold" panose="00000800000000000000" pitchFamily="2" charset="-127"/>
              </a:rPr>
              <a:t>게임 설계 및 개발</a:t>
            </a:r>
            <a:endParaRPr lang="ko-KR" altLang="en-US" sz="9600" dirty="0">
              <a:solidFill>
                <a:schemeClr val="bg1"/>
              </a:solidFill>
              <a:latin typeface="KoPub돋움체 Bold" panose="00000800000000000000" pitchFamily="2" charset="-127"/>
              <a:ea typeface="KoPub돋움체 Bold" panose="00000800000000000000" pitchFamily="2" charset="-127"/>
            </a:endParaRPr>
          </a:p>
        </p:txBody>
      </p:sp>
      <p:sp>
        <p:nvSpPr>
          <p:cNvPr id="7" name="직사각형 6"/>
          <p:cNvSpPr/>
          <p:nvPr/>
        </p:nvSpPr>
        <p:spPr>
          <a:xfrm flipH="1">
            <a:off x="1309688" y="1175657"/>
            <a:ext cx="457201" cy="230577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latin typeface="KoPub돋움체 Bold" panose="00000800000000000000" pitchFamily="2" charset="-127"/>
              <a:ea typeface="KoPub돋움체 Bold" panose="00000800000000000000" pitchFamily="2" charset="-127"/>
            </a:endParaRPr>
          </a:p>
        </p:txBody>
      </p:sp>
      <p:sp>
        <p:nvSpPr>
          <p:cNvPr id="8" name="TextBox 7"/>
          <p:cNvSpPr txBox="1"/>
          <p:nvPr/>
        </p:nvSpPr>
        <p:spPr>
          <a:xfrm>
            <a:off x="2252681" y="4484911"/>
            <a:ext cx="21124718" cy="892552"/>
          </a:xfrm>
          <a:prstGeom prst="rect">
            <a:avLst/>
          </a:prstGeom>
          <a:noFill/>
        </p:spPr>
        <p:txBody>
          <a:bodyPr wrap="square" rtlCol="0">
            <a:spAutoFit/>
          </a:bodyPr>
          <a:lstStyle/>
          <a:p>
            <a:pPr fontAlgn="base" latinLnBrk="0"/>
            <a:r>
              <a:rPr lang="en-US" altLang="ko-KR" sz="5200" b="1" dirty="0" smtClean="0">
                <a:solidFill>
                  <a:schemeClr val="bg1"/>
                </a:solidFill>
                <a:latin typeface="KoPub돋움체 Bold" panose="00000800000000000000" pitchFamily="2" charset="-127"/>
                <a:ea typeface="KoPub돋움체 Bold" panose="00000800000000000000" pitchFamily="2" charset="-127"/>
              </a:rPr>
              <a:t>_</a:t>
            </a:r>
            <a:r>
              <a:rPr lang="ko-KR" altLang="en-US" sz="5200" b="1" dirty="0" smtClean="0">
                <a:solidFill>
                  <a:schemeClr val="bg1"/>
                </a:solidFill>
                <a:latin typeface="KoPub돋움체 Bold" panose="00000800000000000000" pitchFamily="2" charset="-127"/>
                <a:ea typeface="KoPub돋움체 Bold" panose="00000800000000000000" pitchFamily="2" charset="-127"/>
              </a:rPr>
              <a:t>정영호</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smtClean="0">
                <a:solidFill>
                  <a:schemeClr val="bg1"/>
                </a:solidFill>
                <a:latin typeface="KoPub돋움체 Bold" panose="00000800000000000000" pitchFamily="2" charset="-127"/>
                <a:ea typeface="KoPub돋움체 Bold" panose="00000800000000000000" pitchFamily="2" charset="-127"/>
              </a:rPr>
              <a:t>김동섭</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smtClean="0">
                <a:solidFill>
                  <a:schemeClr val="bg1"/>
                </a:solidFill>
                <a:latin typeface="KoPub돋움체 Bold" panose="00000800000000000000" pitchFamily="2" charset="-127"/>
                <a:ea typeface="KoPub돋움체 Bold" panose="00000800000000000000" pitchFamily="2" charset="-127"/>
              </a:rPr>
              <a:t>안정호</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err="1" smtClean="0">
                <a:solidFill>
                  <a:schemeClr val="bg1"/>
                </a:solidFill>
                <a:latin typeface="KoPub돋움체 Bold" panose="00000800000000000000" pitchFamily="2" charset="-127"/>
                <a:ea typeface="KoPub돋움체 Bold" panose="00000800000000000000" pitchFamily="2" charset="-127"/>
              </a:rPr>
              <a:t>정희욱</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err="1" smtClean="0">
                <a:solidFill>
                  <a:schemeClr val="bg1"/>
                </a:solidFill>
                <a:latin typeface="KoPub돋움체 Bold" panose="00000800000000000000" pitchFamily="2" charset="-127"/>
                <a:ea typeface="KoPub돋움체 Bold" panose="00000800000000000000" pitchFamily="2" charset="-127"/>
              </a:rPr>
              <a:t>조태산</a:t>
            </a:r>
            <a:r>
              <a:rPr lang="ko-KR" altLang="en-US"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dirty="0" smtClean="0">
                <a:solidFill>
                  <a:schemeClr val="bg1"/>
                </a:solidFill>
                <a:latin typeface="KoPub돋움체 Bold" panose="00000800000000000000" pitchFamily="2" charset="-127"/>
                <a:ea typeface="KoPub돋움체 Bold" panose="00000800000000000000" pitchFamily="2" charset="-127"/>
              </a:rPr>
              <a:t>동명대학교</a:t>
            </a:r>
            <a:r>
              <a:rPr lang="en-US" altLang="ko-KR" sz="5200" dirty="0" smtClean="0">
                <a:solidFill>
                  <a:schemeClr val="bg1"/>
                </a:solidFill>
                <a:latin typeface="KoPub돋움체 Bold" panose="00000800000000000000" pitchFamily="2" charset="-127"/>
                <a:ea typeface="KoPub돋움체 Bold" panose="00000800000000000000" pitchFamily="2" charset="-127"/>
              </a:rPr>
              <a:t> </a:t>
            </a:r>
            <a:r>
              <a:rPr lang="ko-KR" altLang="en-US" sz="5200" dirty="0" err="1" smtClean="0">
                <a:solidFill>
                  <a:schemeClr val="bg1"/>
                </a:solidFill>
                <a:latin typeface="KoPub돋움체 Bold" panose="00000800000000000000" pitchFamily="2" charset="-127"/>
                <a:ea typeface="KoPub돋움체 Bold" panose="00000800000000000000" pitchFamily="2" charset="-127"/>
              </a:rPr>
              <a:t>게임공학과</a:t>
            </a:r>
            <a:endParaRPr lang="en-US" altLang="ko-KR" sz="5200" dirty="0" smtClean="0">
              <a:solidFill>
                <a:schemeClr val="bg1"/>
              </a:solidFill>
              <a:latin typeface="KoPub돋움체 Bold" panose="00000800000000000000" pitchFamily="2" charset="-127"/>
              <a:ea typeface="KoPub돋움체 Bold" panose="00000800000000000000" pitchFamily="2" charset="-127"/>
            </a:endParaRPr>
          </a:p>
        </p:txBody>
      </p:sp>
      <p:sp>
        <p:nvSpPr>
          <p:cNvPr id="9" name="모서리가 둥근 직사각형 8"/>
          <p:cNvSpPr/>
          <p:nvPr/>
        </p:nvSpPr>
        <p:spPr>
          <a:xfrm>
            <a:off x="1309688" y="6435522"/>
            <a:ext cx="29779912" cy="35912628"/>
          </a:xfrm>
          <a:prstGeom prst="roundRect">
            <a:avLst>
              <a:gd name="adj" fmla="val 166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dirty="0">
              <a:latin typeface="KoPub돋움체 Bold" panose="00000800000000000000" pitchFamily="2" charset="-127"/>
              <a:ea typeface="KoPub돋움체 Bold" panose="00000800000000000000" pitchFamily="2" charset="-127"/>
            </a:endParaRPr>
          </a:p>
        </p:txBody>
      </p:sp>
      <p:sp>
        <p:nvSpPr>
          <p:cNvPr id="10" name="모서리가 둥근 직사각형 9"/>
          <p:cNvSpPr/>
          <p:nvPr/>
        </p:nvSpPr>
        <p:spPr>
          <a:xfrm>
            <a:off x="25203179" y="301075"/>
            <a:ext cx="6792688" cy="2585323"/>
          </a:xfrm>
          <a:prstGeom prst="roundRect">
            <a:avLst>
              <a:gd name="adj" fmla="val 255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pic>
        <p:nvPicPr>
          <p:cNvPr id="11" name="그림 10"/>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5738" y1="53025" x2="35738" y2="53025"/>
                        <a14:foregroundMark x1="31879" y1="49822" x2="31879" y2="49822"/>
                        <a14:foregroundMark x1="34228" y1="55991" x2="34228" y2="55991"/>
                        <a14:foregroundMark x1="40268" y1="50297" x2="40268" y2="50297"/>
                        <a14:foregroundMark x1="31879" y1="76394" x2="31879" y2="76394"/>
                        <a14:foregroundMark x1="44295" y1="77936" x2="44295" y2="77936"/>
                        <a14:foregroundMark x1="45470" y1="77817" x2="45470" y2="77817"/>
                        <a14:foregroundMark x1="44128" y1="79478" x2="44128" y2="79478"/>
                        <a14:foregroundMark x1="43624" y1="79478" x2="43624" y2="79478"/>
                        <a14:foregroundMark x1="50839" y1="77817" x2="50839" y2="77817"/>
                        <a14:foregroundMark x1="55034" y1="77817" x2="55034" y2="77817"/>
                        <a14:foregroundMark x1="57383" y1="78410" x2="57383" y2="78410"/>
                        <a14:foregroundMark x1="60235" y1="77936" x2="60235" y2="77936"/>
                        <a14:foregroundMark x1="62584" y1="78529" x2="62584" y2="78529"/>
                        <a14:foregroundMark x1="61913" y1="80071" x2="61913" y2="80071"/>
                        <a14:foregroundMark x1="59899" y1="79122" x2="59899" y2="79122"/>
                        <a14:foregroundMark x1="66779" y1="79359" x2="66779" y2="79359"/>
                        <a14:foregroundMark x1="44128" y1="83155" x2="44128" y2="83155"/>
                        <a14:foregroundMark x1="44128" y1="82325" x2="44128" y2="82325"/>
                        <a14:foregroundMark x1="45805" y1="82562" x2="45805" y2="82562"/>
                        <a14:foregroundMark x1="46477" y1="82325" x2="46477" y2="82325"/>
                        <a14:foregroundMark x1="47651" y1="83155" x2="47651" y2="83155"/>
                        <a14:foregroundMark x1="48490" y1="82444" x2="48490" y2="82444"/>
                        <a14:foregroundMark x1="51174" y1="82444" x2="51174" y2="82444"/>
                        <a14:foregroundMark x1="52181" y1="82681" x2="52181" y2="82681"/>
                        <a14:foregroundMark x1="52517" y1="82325" x2="52517" y2="82325"/>
                        <a14:foregroundMark x1="53188" y1="82681" x2="53188" y2="82681"/>
                        <a14:foregroundMark x1="54866" y1="82325" x2="54866" y2="82325"/>
                        <a14:foregroundMark x1="56711" y1="82444" x2="56711" y2="82444"/>
                        <a14:foregroundMark x1="59564" y1="82325" x2="59564" y2="82325"/>
                        <a14:foregroundMark x1="58557" y1="82444" x2="58557" y2="82444"/>
                        <a14:foregroundMark x1="61242" y1="82681" x2="61242" y2="82681"/>
                        <a14:foregroundMark x1="61913" y1="82444" x2="61913" y2="82444"/>
                        <a14:foregroundMark x1="63423" y1="82444" x2="63423" y2="82444"/>
                        <a14:foregroundMark x1="64933" y1="82325" x2="64933" y2="82325"/>
                        <a14:foregroundMark x1="68121" y1="82800" x2="68121" y2="82800"/>
                        <a14:foregroundMark x1="70302" y1="82681" x2="70302" y2="82681"/>
                      </a14:backgroundRemoval>
                    </a14:imgEffect>
                  </a14:imgLayer>
                </a14:imgProps>
              </a:ext>
              <a:ext uri="{28A0092B-C50C-407E-A947-70E740481C1C}">
                <a14:useLocalDpi xmlns:a14="http://schemas.microsoft.com/office/drawing/2010/main" val="0"/>
              </a:ext>
            </a:extLst>
          </a:blip>
          <a:srcRect l="26916" t="73012" r="27237" b="13868"/>
          <a:stretch/>
        </p:blipFill>
        <p:spPr>
          <a:xfrm>
            <a:off x="25055694" y="424853"/>
            <a:ext cx="6792687" cy="2585323"/>
          </a:xfrm>
          <a:prstGeom prst="rect">
            <a:avLst/>
          </a:prstGeom>
        </p:spPr>
      </p:pic>
      <p:grpSp>
        <p:nvGrpSpPr>
          <p:cNvPr id="14" name="그룹 13"/>
          <p:cNvGrpSpPr/>
          <p:nvPr/>
        </p:nvGrpSpPr>
        <p:grpSpPr>
          <a:xfrm>
            <a:off x="2328033" y="14802739"/>
            <a:ext cx="12996001" cy="3955627"/>
            <a:chOff x="2252681" y="10651998"/>
            <a:chExt cx="12242675" cy="3955627"/>
          </a:xfrm>
        </p:grpSpPr>
        <p:sp>
          <p:nvSpPr>
            <p:cNvPr id="15" name="모서리가 둥근 직사각형 14"/>
            <p:cNvSpPr/>
            <p:nvPr/>
          </p:nvSpPr>
          <p:spPr>
            <a:xfrm>
              <a:off x="4079631" y="10651998"/>
              <a:ext cx="10415725" cy="3955627"/>
            </a:xfrm>
            <a:prstGeom prst="round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16" name="한쪽 모서리는 잘리고 다른 쪽 모서리는 둥근 사각형 15"/>
            <p:cNvSpPr/>
            <p:nvPr/>
          </p:nvSpPr>
          <p:spPr>
            <a:xfrm flipV="1">
              <a:off x="3376246" y="10652000"/>
              <a:ext cx="5772306"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17" name="한쪽 모서리는 잘리고 다른 쪽 모서리는 둥근 사각형 16"/>
            <p:cNvSpPr/>
            <p:nvPr/>
          </p:nvSpPr>
          <p:spPr>
            <a:xfrm>
              <a:off x="2252681" y="10652000"/>
              <a:ext cx="5849695"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5400" b="1" dirty="0" smtClean="0">
                  <a:solidFill>
                    <a:schemeClr val="accent6">
                      <a:lumMod val="75000"/>
                    </a:schemeClr>
                  </a:solidFill>
                  <a:latin typeface="KoPub돋움체 Bold" panose="00000800000000000000" pitchFamily="2" charset="-127"/>
                  <a:ea typeface="KoPub돋움체 Bold" panose="00000800000000000000" pitchFamily="2" charset="-127"/>
                </a:rPr>
                <a:t>기본 방향</a:t>
              </a:r>
              <a:endParaRPr lang="ko-KR" altLang="en-US" sz="5400" b="1" dirty="0">
                <a:solidFill>
                  <a:schemeClr val="accent6">
                    <a:lumMod val="75000"/>
                  </a:schemeClr>
                </a:solidFill>
                <a:latin typeface="KoPub돋움체 Bold" panose="00000800000000000000" pitchFamily="2" charset="-127"/>
                <a:ea typeface="KoPub돋움체 Bold" panose="00000800000000000000" pitchFamily="2" charset="-127"/>
              </a:endParaRPr>
            </a:p>
          </p:txBody>
        </p:sp>
      </p:grpSp>
      <p:sp>
        <p:nvSpPr>
          <p:cNvPr id="18" name="직사각형 17"/>
          <p:cNvSpPr/>
          <p:nvPr/>
        </p:nvSpPr>
        <p:spPr>
          <a:xfrm>
            <a:off x="2328033" y="15989131"/>
            <a:ext cx="12996000" cy="461382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ts val="8000"/>
              </a:lnSpc>
              <a:buClr>
                <a:schemeClr val="accent6">
                  <a:lumMod val="50000"/>
                </a:schemeClr>
              </a:buClr>
              <a:buFont typeface="Arial" panose="020B0604020202020204" pitchFamily="34" charset="0"/>
              <a:buChar char="•"/>
            </a:pPr>
            <a:r>
              <a:rPr lang="ko-KR" altLang="en-US" sz="4800" dirty="0">
                <a:solidFill>
                  <a:schemeClr val="tx1"/>
                </a:solidFill>
                <a:latin typeface="KoPub돋움체 Bold" panose="00000800000000000000" pitchFamily="2" charset="-127"/>
                <a:ea typeface="KoPub돋움체 Bold" panose="00000800000000000000" pitchFamily="2" charset="-127"/>
              </a:rPr>
              <a:t>다양한 </a:t>
            </a:r>
            <a:r>
              <a:rPr lang="ko-KR" altLang="en-US" sz="4800" dirty="0" smtClean="0">
                <a:solidFill>
                  <a:schemeClr val="tx1"/>
                </a:solidFill>
                <a:latin typeface="KoPub돋움체 Bold" panose="00000800000000000000" pitchFamily="2" charset="-127"/>
                <a:ea typeface="KoPub돋움체 Bold" panose="00000800000000000000" pitchFamily="2" charset="-127"/>
              </a:rPr>
              <a:t>카드 사용으로 전략적 </a:t>
            </a:r>
            <a:r>
              <a:rPr lang="ko-KR" altLang="en-US" sz="4800" dirty="0">
                <a:solidFill>
                  <a:schemeClr val="tx1"/>
                </a:solidFill>
                <a:latin typeface="KoPub돋움체 Bold" panose="00000800000000000000" pitchFamily="2" charset="-127"/>
                <a:ea typeface="KoPub돋움체 Bold" panose="00000800000000000000" pitchFamily="2" charset="-127"/>
              </a:rPr>
              <a:t>흥미를 </a:t>
            </a:r>
            <a:r>
              <a:rPr lang="ko-KR" altLang="en-US" sz="4800" dirty="0" smtClean="0">
                <a:solidFill>
                  <a:schemeClr val="tx1"/>
                </a:solidFill>
                <a:latin typeface="KoPub돋움체 Bold" panose="00000800000000000000" pitchFamily="2" charset="-127"/>
                <a:ea typeface="KoPub돋움체 Bold" panose="00000800000000000000" pitchFamily="2" charset="-127"/>
              </a:rPr>
              <a:t>유발</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Clr>
                <a:schemeClr val="accent6">
                  <a:lumMod val="50000"/>
                </a:schemeClr>
              </a:buClr>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게임 </a:t>
            </a:r>
            <a:r>
              <a:rPr lang="ko-KR" altLang="en-US" sz="4800" dirty="0">
                <a:solidFill>
                  <a:schemeClr val="tx1"/>
                </a:solidFill>
                <a:latin typeface="KoPub돋움체 Bold" panose="00000800000000000000" pitchFamily="2" charset="-127"/>
                <a:ea typeface="KoPub돋움체 Bold" panose="00000800000000000000" pitchFamily="2" charset="-127"/>
              </a:rPr>
              <a:t>내 </a:t>
            </a:r>
            <a:r>
              <a:rPr lang="ko-KR" altLang="en-US" sz="4800" dirty="0" smtClean="0">
                <a:solidFill>
                  <a:schemeClr val="tx1"/>
                </a:solidFill>
                <a:latin typeface="KoPub돋움체 Bold" panose="00000800000000000000" pitchFamily="2" charset="-127"/>
                <a:ea typeface="KoPub돋움체 Bold" panose="00000800000000000000" pitchFamily="2" charset="-127"/>
              </a:rPr>
              <a:t>동일 패턴 반복에 의한 지루함 최소화</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Clr>
                <a:schemeClr val="accent6">
                  <a:lumMod val="50000"/>
                </a:schemeClr>
              </a:buClr>
              <a:buFont typeface="Arial" panose="020B0604020202020204" pitchFamily="34" charset="0"/>
              <a:buChar char="•"/>
            </a:pPr>
            <a:r>
              <a:rPr lang="en-US" altLang="ko-KR" sz="4800" dirty="0" smtClean="0">
                <a:solidFill>
                  <a:schemeClr val="tx1"/>
                </a:solidFill>
                <a:latin typeface="KoPub돋움체 Bold" panose="00000800000000000000" pitchFamily="2" charset="-127"/>
                <a:ea typeface="KoPub돋움체 Bold" panose="00000800000000000000" pitchFamily="2" charset="-127"/>
              </a:rPr>
              <a:t>SNS</a:t>
            </a:r>
            <a:r>
              <a:rPr lang="ko-KR" altLang="en-US" sz="4800" dirty="0" smtClean="0">
                <a:solidFill>
                  <a:schemeClr val="tx1"/>
                </a:solidFill>
                <a:latin typeface="KoPub돋움체 Bold" panose="00000800000000000000" pitchFamily="2" charset="-127"/>
                <a:ea typeface="KoPub돋움체 Bold" panose="00000800000000000000" pitchFamily="2" charset="-127"/>
              </a:rPr>
              <a:t>를 활용한 경쟁 시스템의 구현</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grpSp>
        <p:nvGrpSpPr>
          <p:cNvPr id="19" name="그룹 18"/>
          <p:cNvGrpSpPr/>
          <p:nvPr/>
        </p:nvGrpSpPr>
        <p:grpSpPr>
          <a:xfrm>
            <a:off x="2328033" y="20944465"/>
            <a:ext cx="12996001" cy="3955627"/>
            <a:chOff x="2252681" y="10651998"/>
            <a:chExt cx="12242675" cy="3955627"/>
          </a:xfrm>
        </p:grpSpPr>
        <p:sp>
          <p:nvSpPr>
            <p:cNvPr id="20" name="모서리가 둥근 직사각형 19"/>
            <p:cNvSpPr/>
            <p:nvPr/>
          </p:nvSpPr>
          <p:spPr>
            <a:xfrm>
              <a:off x="4079631" y="10651998"/>
              <a:ext cx="10415725" cy="3955627"/>
            </a:xfrm>
            <a:prstGeom prst="round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21" name="한쪽 모서리는 잘리고 다른 쪽 모서리는 둥근 사각형 20"/>
            <p:cNvSpPr/>
            <p:nvPr/>
          </p:nvSpPr>
          <p:spPr>
            <a:xfrm flipV="1">
              <a:off x="3376246" y="10652000"/>
              <a:ext cx="5772306"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22" name="한쪽 모서리는 잘리고 다른 쪽 모서리는 둥근 사각형 21"/>
            <p:cNvSpPr/>
            <p:nvPr/>
          </p:nvSpPr>
          <p:spPr>
            <a:xfrm>
              <a:off x="2252681" y="10652000"/>
              <a:ext cx="5849695"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5400" b="1" dirty="0" smtClean="0">
                  <a:solidFill>
                    <a:schemeClr val="accent6">
                      <a:lumMod val="75000"/>
                    </a:schemeClr>
                  </a:solidFill>
                  <a:latin typeface="KoPub돋움체 Bold" panose="00000800000000000000" pitchFamily="2" charset="-127"/>
                  <a:ea typeface="KoPub돋움체 Bold" panose="00000800000000000000" pitchFamily="2" charset="-127"/>
                </a:rPr>
                <a:t>특징</a:t>
              </a:r>
              <a:endParaRPr lang="ko-KR" altLang="en-US" sz="5400" b="1" dirty="0">
                <a:solidFill>
                  <a:schemeClr val="accent6">
                    <a:lumMod val="75000"/>
                  </a:schemeClr>
                </a:solidFill>
                <a:latin typeface="KoPub돋움체 Bold" panose="00000800000000000000" pitchFamily="2" charset="-127"/>
                <a:ea typeface="KoPub돋움체 Bold" panose="00000800000000000000" pitchFamily="2" charset="-127"/>
              </a:endParaRPr>
            </a:p>
          </p:txBody>
        </p:sp>
      </p:grpSp>
      <p:sp>
        <p:nvSpPr>
          <p:cNvPr id="23" name="직사각형 22"/>
          <p:cNvSpPr/>
          <p:nvPr/>
        </p:nvSpPr>
        <p:spPr>
          <a:xfrm>
            <a:off x="2328033" y="22130858"/>
            <a:ext cx="12996000" cy="2825186"/>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ts val="8000"/>
              </a:lnSpc>
              <a:buFont typeface="Arial" panose="020B0604020202020204" pitchFamily="34" charset="0"/>
              <a:buChar char="•"/>
            </a:pPr>
            <a:r>
              <a:rPr lang="en-US" altLang="ko-KR" sz="4800" dirty="0" smtClean="0">
                <a:solidFill>
                  <a:schemeClr val="tx1"/>
                </a:solidFill>
                <a:latin typeface="KoPub돋움체 Bold" panose="00000800000000000000" pitchFamily="2" charset="-127"/>
                <a:ea typeface="KoPub돋움체 Bold" panose="00000800000000000000" pitchFamily="2" charset="-127"/>
              </a:rPr>
              <a:t>SNG </a:t>
            </a:r>
            <a:r>
              <a:rPr lang="ko-KR" altLang="en-US" sz="4800" dirty="0" smtClean="0">
                <a:solidFill>
                  <a:schemeClr val="tx1"/>
                </a:solidFill>
                <a:latin typeface="KoPub돋움체 Bold" panose="00000800000000000000" pitchFamily="2" charset="-127"/>
                <a:ea typeface="KoPub돋움체 Bold" panose="00000800000000000000" pitchFamily="2" charset="-127"/>
              </a:rPr>
              <a:t>게임이 요구하는 기본적 환경 구현</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랜덤 기반 게임 환경 구현으로 </a:t>
            </a:r>
            <a:r>
              <a:rPr lang="ko-KR" altLang="en-US" sz="4800" dirty="0" err="1" smtClean="0">
                <a:solidFill>
                  <a:schemeClr val="tx1"/>
                </a:solidFill>
                <a:latin typeface="KoPub돋움체 Bold" panose="00000800000000000000" pitchFamily="2" charset="-127"/>
                <a:ea typeface="KoPub돋움체 Bold" panose="00000800000000000000" pitchFamily="2" charset="-127"/>
              </a:rPr>
              <a:t>게임성</a:t>
            </a:r>
            <a:r>
              <a:rPr lang="ko-KR" altLang="en-US" sz="4800" dirty="0" smtClean="0">
                <a:solidFill>
                  <a:schemeClr val="tx1"/>
                </a:solidFill>
                <a:latin typeface="KoPub돋움체 Bold" panose="00000800000000000000" pitchFamily="2" charset="-127"/>
                <a:ea typeface="KoPub돋움체 Bold" panose="00000800000000000000" pitchFamily="2" charset="-127"/>
              </a:rPr>
              <a:t> 극대화</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43" name="한쪽 모서리는 잘리고 다른 쪽 모서리는 둥근 사각형 42"/>
          <p:cNvSpPr/>
          <p:nvPr/>
        </p:nvSpPr>
        <p:spPr>
          <a:xfrm flipV="1">
            <a:off x="18335339" y="12745722"/>
            <a:ext cx="6143541" cy="1237646"/>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44" name="한쪽 모서리는 잘리고 다른 쪽 모서리는 둥근 사각형 43"/>
          <p:cNvSpPr/>
          <p:nvPr/>
        </p:nvSpPr>
        <p:spPr>
          <a:xfrm>
            <a:off x="17142637" y="12745818"/>
            <a:ext cx="6079199" cy="1222302"/>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5400" b="1" dirty="0" smtClean="0">
                <a:solidFill>
                  <a:schemeClr val="accent6">
                    <a:lumMod val="75000"/>
                  </a:schemeClr>
                </a:solidFill>
                <a:latin typeface="KoPub돋움체 Bold" panose="00000800000000000000" pitchFamily="2" charset="-127"/>
                <a:ea typeface="KoPub돋움체 Bold" panose="00000800000000000000" pitchFamily="2" charset="-127"/>
              </a:rPr>
              <a:t>테스트 화면</a:t>
            </a:r>
            <a:endParaRPr lang="ko-KR" altLang="en-US" sz="5400" b="1" dirty="0">
              <a:solidFill>
                <a:schemeClr val="accent6">
                  <a:lumMod val="75000"/>
                </a:schemeClr>
              </a:solidFill>
              <a:latin typeface="KoPub돋움체 Bold" panose="00000800000000000000" pitchFamily="2" charset="-127"/>
              <a:ea typeface="KoPub돋움체 Bold" panose="00000800000000000000" pitchFamily="2" charset="-127"/>
            </a:endParaRPr>
          </a:p>
        </p:txBody>
      </p:sp>
      <p:sp>
        <p:nvSpPr>
          <p:cNvPr id="45" name="직사각형 44"/>
          <p:cNvSpPr/>
          <p:nvPr/>
        </p:nvSpPr>
        <p:spPr>
          <a:xfrm>
            <a:off x="17142637" y="13968120"/>
            <a:ext cx="12996000" cy="11394750"/>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5400" dirty="0">
              <a:solidFill>
                <a:schemeClr val="tx1"/>
              </a:solidFill>
              <a:latin typeface="KoPub돋움체 Bold" panose="00000800000000000000" pitchFamily="2" charset="-127"/>
              <a:ea typeface="KoPub돋움체 Bold" panose="00000800000000000000" pitchFamily="2" charset="-127"/>
            </a:endParaRPr>
          </a:p>
        </p:txBody>
      </p:sp>
      <p:sp>
        <p:nvSpPr>
          <p:cNvPr id="57" name="모서리가 둥근 직사각형 56"/>
          <p:cNvSpPr/>
          <p:nvPr/>
        </p:nvSpPr>
        <p:spPr>
          <a:xfrm>
            <a:off x="1538288" y="6633007"/>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프로젝트 개요</a:t>
            </a:r>
            <a:endParaRPr lang="ko-KR" altLang="en-US" sz="6000" b="1" dirty="0">
              <a:latin typeface="KoPub돋움체 Bold" panose="00000800000000000000" pitchFamily="2" charset="-127"/>
              <a:ea typeface="KoPub돋움체 Bold" panose="00000800000000000000" pitchFamily="2" charset="-127"/>
            </a:endParaRPr>
          </a:p>
        </p:txBody>
      </p:sp>
      <p:sp>
        <p:nvSpPr>
          <p:cNvPr id="58" name="양쪽 대괄호 57"/>
          <p:cNvSpPr/>
          <p:nvPr/>
        </p:nvSpPr>
        <p:spPr>
          <a:xfrm>
            <a:off x="1673935" y="8548670"/>
            <a:ext cx="14177463" cy="3484834"/>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스마트폰의 보급 확대로 </a:t>
            </a:r>
            <a:r>
              <a:rPr lang="en-US" altLang="ko-KR" sz="4800" dirty="0" smtClean="0">
                <a:solidFill>
                  <a:schemeClr val="tx1"/>
                </a:solidFill>
                <a:latin typeface="KoPub돋움체 Bold" panose="00000800000000000000" pitchFamily="2" charset="-127"/>
                <a:ea typeface="KoPub돋움체 Bold" panose="00000800000000000000" pitchFamily="2" charset="-127"/>
              </a:rPr>
              <a:t>SNS</a:t>
            </a:r>
            <a:r>
              <a:rPr lang="ko-KR" altLang="en-US" sz="4800" dirty="0" smtClean="0">
                <a:solidFill>
                  <a:schemeClr val="tx1"/>
                </a:solidFill>
                <a:latin typeface="KoPub돋움체 Bold" panose="00000800000000000000" pitchFamily="2" charset="-127"/>
                <a:ea typeface="KoPub돋움체 Bold" panose="00000800000000000000" pitchFamily="2" charset="-127"/>
              </a:rPr>
              <a:t>를 통한 의사소통 증대</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사용자의 몰입을 유도하는 </a:t>
            </a:r>
            <a:r>
              <a:rPr lang="en-US" altLang="ko-KR" sz="4800" dirty="0" smtClean="0">
                <a:latin typeface="KoPub돋움체 Bold" panose="00000800000000000000" pitchFamily="2" charset="-127"/>
                <a:ea typeface="KoPub돋움체 Bold" panose="00000800000000000000" pitchFamily="2" charset="-127"/>
              </a:rPr>
              <a:t>SNG </a:t>
            </a:r>
            <a:r>
              <a:rPr lang="ko-KR" altLang="en-US" sz="4800" dirty="0" smtClean="0">
                <a:latin typeface="KoPub돋움체 Bold" panose="00000800000000000000" pitchFamily="2" charset="-127"/>
                <a:ea typeface="KoPub돋움체 Bold" panose="00000800000000000000" pitchFamily="2" charset="-127"/>
              </a:rPr>
              <a:t>게임 중요성 증대</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en-US" altLang="ko-KR" sz="4800" dirty="0" smtClean="0">
                <a:solidFill>
                  <a:schemeClr val="tx1"/>
                </a:solidFill>
                <a:latin typeface="KoPub돋움체 Bold" panose="00000800000000000000" pitchFamily="2" charset="-127"/>
                <a:ea typeface="KoPub돋움체 Bold" panose="00000800000000000000" pitchFamily="2" charset="-127"/>
              </a:rPr>
              <a:t>SNG</a:t>
            </a:r>
            <a:r>
              <a:rPr lang="ko-KR" altLang="en-US" sz="4800" dirty="0" smtClean="0">
                <a:solidFill>
                  <a:schemeClr val="tx1"/>
                </a:solidFill>
                <a:latin typeface="KoPub돋움체 Bold" panose="00000800000000000000" pitchFamily="2" charset="-127"/>
                <a:ea typeface="KoPub돋움체 Bold" panose="00000800000000000000" pitchFamily="2" charset="-127"/>
              </a:rPr>
              <a:t>는 구현 및 </a:t>
            </a:r>
            <a:r>
              <a:rPr lang="ko-KR" altLang="en-US" sz="4800" dirty="0" err="1" smtClean="0">
                <a:solidFill>
                  <a:schemeClr val="tx1"/>
                </a:solidFill>
                <a:latin typeface="KoPub돋움체 Bold" panose="00000800000000000000" pitchFamily="2" charset="-127"/>
                <a:ea typeface="KoPub돋움체 Bold" panose="00000800000000000000" pitchFamily="2" charset="-127"/>
              </a:rPr>
              <a:t>동작환경에</a:t>
            </a:r>
            <a:r>
              <a:rPr lang="ko-KR" altLang="en-US" sz="4800" dirty="0" smtClean="0">
                <a:solidFill>
                  <a:schemeClr val="tx1"/>
                </a:solidFill>
                <a:latin typeface="KoPub돋움체 Bold" panose="00000800000000000000" pitchFamily="2" charset="-127"/>
                <a:ea typeface="KoPub돋움체 Bold" panose="00000800000000000000" pitchFamily="2" charset="-127"/>
              </a:rPr>
              <a:t> 적합한 설계와 개발 필요</a:t>
            </a:r>
            <a:endParaRPr lang="ko-KR" altLang="en-US" sz="7200" dirty="0">
              <a:solidFill>
                <a:schemeClr val="tx1"/>
              </a:solidFill>
              <a:latin typeface="KoPub돋움체 Bold" panose="00000800000000000000" pitchFamily="2" charset="-127"/>
              <a:ea typeface="KoPub돋움체 Bold" panose="00000800000000000000" pitchFamily="2" charset="-127"/>
            </a:endParaRPr>
          </a:p>
        </p:txBody>
      </p:sp>
      <p:grpSp>
        <p:nvGrpSpPr>
          <p:cNvPr id="87" name="그룹 86"/>
          <p:cNvGrpSpPr/>
          <p:nvPr/>
        </p:nvGrpSpPr>
        <p:grpSpPr>
          <a:xfrm>
            <a:off x="2328033" y="28190780"/>
            <a:ext cx="12996001" cy="3144834"/>
            <a:chOff x="2252681" y="10651998"/>
            <a:chExt cx="12242675" cy="2698555"/>
          </a:xfrm>
        </p:grpSpPr>
        <p:sp>
          <p:nvSpPr>
            <p:cNvPr id="88" name="모서리가 둥근 직사각형 87"/>
            <p:cNvSpPr/>
            <p:nvPr/>
          </p:nvSpPr>
          <p:spPr>
            <a:xfrm>
              <a:off x="4079631" y="10651998"/>
              <a:ext cx="10415725" cy="2698555"/>
            </a:xfrm>
            <a:prstGeom prst="round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89" name="한쪽 모서리는 잘리고 다른 쪽 모서리는 둥근 사각형 88"/>
            <p:cNvSpPr/>
            <p:nvPr/>
          </p:nvSpPr>
          <p:spPr>
            <a:xfrm flipV="1">
              <a:off x="3376246" y="10652000"/>
              <a:ext cx="5772306"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90" name="한쪽 모서리는 잘리고 다른 쪽 모서리는 둥근 사각형 89"/>
            <p:cNvSpPr/>
            <p:nvPr/>
          </p:nvSpPr>
          <p:spPr>
            <a:xfrm>
              <a:off x="2252681" y="10652000"/>
              <a:ext cx="5849695"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5400" b="1" dirty="0" smtClean="0">
                  <a:solidFill>
                    <a:schemeClr val="accent6">
                      <a:lumMod val="75000"/>
                    </a:schemeClr>
                  </a:solidFill>
                  <a:latin typeface="KoPub돋움체 Bold" panose="00000800000000000000" pitchFamily="2" charset="-127"/>
                  <a:ea typeface="KoPub돋움체 Bold" panose="00000800000000000000" pitchFamily="2" charset="-127"/>
                </a:rPr>
                <a:t>사용 플랫폼</a:t>
              </a:r>
              <a:endParaRPr lang="ko-KR" altLang="en-US" sz="5400" b="1" dirty="0">
                <a:solidFill>
                  <a:schemeClr val="accent6">
                    <a:lumMod val="75000"/>
                  </a:schemeClr>
                </a:solidFill>
                <a:latin typeface="KoPub돋움체 Bold" panose="00000800000000000000" pitchFamily="2" charset="-127"/>
                <a:ea typeface="KoPub돋움체 Bold" panose="00000800000000000000" pitchFamily="2" charset="-127"/>
              </a:endParaRPr>
            </a:p>
          </p:txBody>
        </p:sp>
      </p:grpSp>
      <p:sp>
        <p:nvSpPr>
          <p:cNvPr id="144" name="직사각형 143"/>
          <p:cNvSpPr/>
          <p:nvPr/>
        </p:nvSpPr>
        <p:spPr>
          <a:xfrm>
            <a:off x="16723836" y="32893279"/>
            <a:ext cx="12996000" cy="8897986"/>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ts val="8000"/>
              </a:lnSpc>
              <a:buClr>
                <a:schemeClr val="accent6">
                  <a:lumMod val="50000"/>
                </a:schemeClr>
              </a:buClr>
              <a:buFont typeface="Wingdings" panose="05000000000000000000" pitchFamily="2" charset="2"/>
              <a:buChar char="§"/>
            </a:pPr>
            <a:r>
              <a:rPr lang="ko-KR" altLang="en-US" sz="4800" dirty="0">
                <a:solidFill>
                  <a:schemeClr val="tx1"/>
                </a:solidFill>
                <a:latin typeface="KoPub돋움체 Bold" panose="00000800000000000000" pitchFamily="2" charset="-127"/>
                <a:ea typeface="KoPub돋움체 Bold" panose="00000800000000000000" pitchFamily="2" charset="-127"/>
              </a:rPr>
              <a:t>소셜 게임은 특성상 사람들과의 관계가 </a:t>
            </a:r>
            <a:r>
              <a:rPr lang="ko-KR" altLang="en-US" sz="4800" dirty="0" smtClean="0">
                <a:solidFill>
                  <a:schemeClr val="tx1"/>
                </a:solidFill>
                <a:latin typeface="KoPub돋움체 Bold" panose="00000800000000000000" pitchFamily="2" charset="-127"/>
                <a:ea typeface="KoPub돋움체 Bold" panose="00000800000000000000" pitchFamily="2" charset="-127"/>
              </a:rPr>
              <a:t>중심</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Clr>
                <a:schemeClr val="accent6">
                  <a:lumMod val="50000"/>
                </a:schemeClr>
              </a:buClr>
              <a:buFont typeface="Wingdings" panose="05000000000000000000" pitchFamily="2" charset="2"/>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대다수의 </a:t>
            </a:r>
            <a:r>
              <a:rPr lang="en-US" altLang="ko-KR" sz="4800" dirty="0">
                <a:solidFill>
                  <a:schemeClr val="tx1"/>
                </a:solidFill>
                <a:latin typeface="KoPub돋움체 Bold" panose="00000800000000000000" pitchFamily="2" charset="-127"/>
                <a:ea typeface="KoPub돋움체 Bold" panose="00000800000000000000" pitchFamily="2" charset="-127"/>
              </a:rPr>
              <a:t>SNG</a:t>
            </a:r>
            <a:r>
              <a:rPr lang="ko-KR" altLang="en-US" sz="4800" dirty="0">
                <a:solidFill>
                  <a:schemeClr val="tx1"/>
                </a:solidFill>
                <a:latin typeface="KoPub돋움체 Bold" panose="00000800000000000000" pitchFamily="2" charset="-127"/>
                <a:ea typeface="KoPub돋움체 Bold" panose="00000800000000000000" pitchFamily="2" charset="-127"/>
              </a:rPr>
              <a:t>는 자신의 영역을 </a:t>
            </a:r>
            <a:r>
              <a:rPr lang="ko-KR" altLang="en-US" sz="4800" dirty="0" smtClean="0">
                <a:solidFill>
                  <a:schemeClr val="tx1"/>
                </a:solidFill>
                <a:latin typeface="KoPub돋움체 Bold" panose="00000800000000000000" pitchFamily="2" charset="-127"/>
                <a:ea typeface="KoPub돋움체 Bold" panose="00000800000000000000" pitchFamily="2" charset="-127"/>
              </a:rPr>
              <a:t>꾸미기 중심</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Clr>
                <a:schemeClr val="accent6">
                  <a:lumMod val="50000"/>
                </a:schemeClr>
              </a:buClr>
              <a:buFont typeface="Wingdings" panose="05000000000000000000" pitchFamily="2" charset="2"/>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개별적 발전 내용은 타인과 </a:t>
            </a:r>
            <a:r>
              <a:rPr lang="ko-KR" altLang="en-US" sz="4800" dirty="0">
                <a:solidFill>
                  <a:schemeClr val="tx1"/>
                </a:solidFill>
                <a:latin typeface="KoPub돋움체 Bold" panose="00000800000000000000" pitchFamily="2" charset="-127"/>
                <a:ea typeface="KoPub돋움체 Bold" panose="00000800000000000000" pitchFamily="2" charset="-127"/>
              </a:rPr>
              <a:t>그 결과를 </a:t>
            </a:r>
            <a:r>
              <a:rPr lang="ko-KR" altLang="en-US" sz="4800" dirty="0" smtClean="0">
                <a:solidFill>
                  <a:schemeClr val="tx1"/>
                </a:solidFill>
                <a:latin typeface="KoPub돋움체 Bold" panose="00000800000000000000" pitchFamily="2" charset="-127"/>
                <a:ea typeface="KoPub돋움체 Bold" panose="00000800000000000000" pitchFamily="2" charset="-127"/>
              </a:rPr>
              <a:t>공유 교류</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Clr>
                <a:schemeClr val="accent6">
                  <a:lumMod val="50000"/>
                </a:schemeClr>
              </a:buClr>
              <a:buFont typeface="Wingdings" panose="05000000000000000000" pitchFamily="2" charset="2"/>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일반적으로 </a:t>
            </a:r>
            <a:r>
              <a:rPr lang="en-US" altLang="ko-KR" sz="4800" dirty="0" smtClean="0">
                <a:solidFill>
                  <a:schemeClr val="tx1"/>
                </a:solidFill>
                <a:latin typeface="KoPub돋움체 Bold" panose="00000800000000000000" pitchFamily="2" charset="-127"/>
                <a:ea typeface="KoPub돋움체 Bold" panose="00000800000000000000" pitchFamily="2" charset="-127"/>
              </a:rPr>
              <a:t>SNG</a:t>
            </a:r>
            <a:r>
              <a:rPr lang="ko-KR" altLang="en-US" sz="4800" dirty="0" smtClean="0">
                <a:solidFill>
                  <a:schemeClr val="tx1"/>
                </a:solidFill>
                <a:latin typeface="KoPub돋움체 Bold" panose="00000800000000000000" pitchFamily="2" charset="-127"/>
                <a:ea typeface="KoPub돋움체 Bold" panose="00000800000000000000" pitchFamily="2" charset="-127"/>
              </a:rPr>
              <a:t>는 경영 </a:t>
            </a:r>
            <a:r>
              <a:rPr lang="ko-KR" altLang="en-US" sz="4800" dirty="0">
                <a:solidFill>
                  <a:schemeClr val="tx1"/>
                </a:solidFill>
                <a:latin typeface="KoPub돋움체 Bold" panose="00000800000000000000" pitchFamily="2" charset="-127"/>
                <a:ea typeface="KoPub돋움체 Bold" panose="00000800000000000000" pitchFamily="2" charset="-127"/>
              </a:rPr>
              <a:t>시뮬레이션 분야에 </a:t>
            </a:r>
            <a:r>
              <a:rPr lang="ko-KR" altLang="en-US" sz="4800" dirty="0" smtClean="0">
                <a:solidFill>
                  <a:schemeClr val="tx1"/>
                </a:solidFill>
                <a:latin typeface="KoPub돋움체 Bold" panose="00000800000000000000" pitchFamily="2" charset="-127"/>
                <a:ea typeface="KoPub돋움체 Bold" panose="00000800000000000000" pitchFamily="2" charset="-127"/>
              </a:rPr>
              <a:t>편중</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Clr>
                <a:schemeClr val="accent6">
                  <a:lumMod val="50000"/>
                </a:schemeClr>
              </a:buClr>
              <a:buFont typeface="Wingdings" panose="05000000000000000000" pitchFamily="2" charset="2"/>
              <a:buChar char="§"/>
            </a:pPr>
            <a:r>
              <a:rPr lang="en-US" altLang="ko-KR" sz="4800" dirty="0" smtClean="0">
                <a:solidFill>
                  <a:schemeClr val="tx1"/>
                </a:solidFill>
                <a:latin typeface="KoPub돋움체 Bold" panose="00000800000000000000" pitchFamily="2" charset="-127"/>
                <a:ea typeface="KoPub돋움체 Bold" panose="00000800000000000000" pitchFamily="2" charset="-127"/>
              </a:rPr>
              <a:t>SNG </a:t>
            </a:r>
            <a:r>
              <a:rPr lang="ko-KR" altLang="en-US" sz="4800" dirty="0" smtClean="0">
                <a:solidFill>
                  <a:schemeClr val="tx1"/>
                </a:solidFill>
                <a:latin typeface="KoPub돋움체 Bold" panose="00000800000000000000" pitchFamily="2" charset="-127"/>
                <a:ea typeface="KoPub돋움체 Bold" panose="00000800000000000000" pitchFamily="2" charset="-127"/>
              </a:rPr>
              <a:t>게임의 흥미를 떨어뜨리는 이유</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Clr>
                <a:schemeClr val="accent6">
                  <a:lumMod val="50000"/>
                </a:schemeClr>
              </a:buClr>
              <a:buFont typeface="Wingdings" panose="05000000000000000000" pitchFamily="2" charset="2"/>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전략 장르 </a:t>
            </a:r>
            <a:r>
              <a:rPr lang="en-US" altLang="ko-KR" sz="4800" dirty="0" smtClean="0">
                <a:solidFill>
                  <a:schemeClr val="tx1"/>
                </a:solidFill>
                <a:latin typeface="KoPub돋움체 Bold" panose="00000800000000000000" pitchFamily="2" charset="-127"/>
                <a:ea typeface="KoPub돋움체 Bold" panose="00000800000000000000" pitchFamily="2" charset="-127"/>
              </a:rPr>
              <a:t>SNG </a:t>
            </a:r>
            <a:r>
              <a:rPr lang="ko-KR" altLang="en-US" sz="4800" dirty="0" smtClean="0">
                <a:solidFill>
                  <a:schemeClr val="tx1"/>
                </a:solidFill>
                <a:latin typeface="KoPub돋움체 Bold" panose="00000800000000000000" pitchFamily="2" charset="-127"/>
                <a:ea typeface="KoPub돋움체 Bold" panose="00000800000000000000" pitchFamily="2" charset="-127"/>
              </a:rPr>
              <a:t>개발을 위한 설계 방법 고찰</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Clr>
                <a:schemeClr val="accent6">
                  <a:lumMod val="50000"/>
                </a:schemeClr>
              </a:buClr>
              <a:buFont typeface="Wingdings" panose="05000000000000000000" pitchFamily="2" charset="2"/>
              <a:buChar char="§"/>
            </a:pPr>
            <a:r>
              <a:rPr lang="ko-KR" altLang="en-US" sz="4800" dirty="0" err="1" smtClean="0">
                <a:solidFill>
                  <a:schemeClr val="tx1"/>
                </a:solidFill>
                <a:latin typeface="KoPub돋움체 Bold" panose="00000800000000000000" pitchFamily="2" charset="-127"/>
                <a:ea typeface="KoPub돋움체 Bold" panose="00000800000000000000" pitchFamily="2" charset="-127"/>
              </a:rPr>
              <a:t>게임성을</a:t>
            </a:r>
            <a:r>
              <a:rPr lang="ko-KR" altLang="en-US" sz="4800" dirty="0" smtClean="0">
                <a:solidFill>
                  <a:schemeClr val="tx1"/>
                </a:solidFill>
                <a:latin typeface="KoPub돋움체 Bold" panose="00000800000000000000" pitchFamily="2" charset="-127"/>
                <a:ea typeface="KoPub돋움체 Bold" panose="00000800000000000000" pitchFamily="2" charset="-127"/>
              </a:rPr>
              <a:t> 극대화하는 다양한 기법 연구</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Clr>
                <a:schemeClr val="accent6">
                  <a:lumMod val="50000"/>
                </a:schemeClr>
              </a:buClr>
              <a:buFont typeface="Wingdings" panose="05000000000000000000" pitchFamily="2" charset="2"/>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흥미롭고 다양한 </a:t>
            </a:r>
            <a:r>
              <a:rPr lang="en-US" altLang="ko-KR" sz="4800" dirty="0" smtClean="0">
                <a:solidFill>
                  <a:schemeClr val="tx1"/>
                </a:solidFill>
                <a:latin typeface="KoPub돋움체 Bold" panose="00000800000000000000" pitchFamily="2" charset="-127"/>
                <a:ea typeface="KoPub돋움체 Bold" panose="00000800000000000000" pitchFamily="2" charset="-127"/>
              </a:rPr>
              <a:t>SNG</a:t>
            </a:r>
            <a:r>
              <a:rPr lang="ko-KR" altLang="en-US" sz="4800" dirty="0" smtClean="0">
                <a:solidFill>
                  <a:schemeClr val="tx1"/>
                </a:solidFill>
                <a:latin typeface="KoPub돋움체 Bold" panose="00000800000000000000" pitchFamily="2" charset="-127"/>
                <a:ea typeface="KoPub돋움체 Bold" panose="00000800000000000000" pitchFamily="2" charset="-127"/>
              </a:rPr>
              <a:t>로 새로운 환경에 부합하는 게임 장르 창출 기대</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pic>
        <p:nvPicPr>
          <p:cNvPr id="65" name="_x449889496" descr="EMB00001b1cbda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25875" y="3118210"/>
            <a:ext cx="5465283" cy="1802784"/>
          </a:xfrm>
          <a:prstGeom prst="rect">
            <a:avLst/>
          </a:prstGeom>
          <a:noFill/>
          <a:extLst>
            <a:ext uri="{909E8E84-426E-40DD-AFC4-6F175D3DCCD1}">
              <a14:hiddenFill xmlns:a14="http://schemas.microsoft.com/office/drawing/2010/main">
                <a:solidFill>
                  <a:srgbClr val="FFFFFF"/>
                </a:solidFill>
              </a14:hiddenFill>
            </a:ext>
          </a:extLst>
        </p:spPr>
      </p:pic>
      <p:sp>
        <p:nvSpPr>
          <p:cNvPr id="66" name="모서리가 둥근 직사각형 65"/>
          <p:cNvSpPr/>
          <p:nvPr/>
        </p:nvSpPr>
        <p:spPr>
          <a:xfrm>
            <a:off x="1538288" y="12762678"/>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작품의 구성</a:t>
            </a:r>
            <a:endParaRPr lang="ko-KR" altLang="en-US" sz="6000" b="1" dirty="0">
              <a:latin typeface="KoPub돋움체 Bold" panose="00000800000000000000" pitchFamily="2" charset="-127"/>
              <a:ea typeface="KoPub돋움체 Bold" panose="00000800000000000000" pitchFamily="2" charset="-127"/>
            </a:endParaRPr>
          </a:p>
        </p:txBody>
      </p:sp>
      <p:sp>
        <p:nvSpPr>
          <p:cNvPr id="67" name="모서리가 둥근 직사각형 66"/>
          <p:cNvSpPr/>
          <p:nvPr/>
        </p:nvSpPr>
        <p:spPr>
          <a:xfrm>
            <a:off x="1538288" y="2601410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en-US" altLang="ko-KR" sz="6000" b="1" dirty="0" smtClean="0">
                <a:latin typeface="KoPub돋움체 Bold" panose="00000800000000000000" pitchFamily="2" charset="-127"/>
                <a:ea typeface="KoPub돋움체 Bold" panose="00000800000000000000" pitchFamily="2" charset="-127"/>
              </a:rPr>
              <a:t>SNG </a:t>
            </a:r>
            <a:r>
              <a:rPr lang="ko-KR" altLang="en-US" sz="6000" b="1" dirty="0" smtClean="0">
                <a:latin typeface="KoPub돋움체 Bold" panose="00000800000000000000" pitchFamily="2" charset="-127"/>
                <a:ea typeface="KoPub돋움체 Bold" panose="00000800000000000000" pitchFamily="2" charset="-127"/>
              </a:rPr>
              <a:t>환경 구현</a:t>
            </a:r>
            <a:endParaRPr lang="ko-KR" altLang="en-US" sz="6000" b="1" dirty="0">
              <a:latin typeface="KoPub돋움체 Bold" panose="00000800000000000000" pitchFamily="2" charset="-127"/>
              <a:ea typeface="KoPub돋움체 Bold" panose="00000800000000000000" pitchFamily="2" charset="-127"/>
            </a:endParaRPr>
          </a:p>
        </p:txBody>
      </p:sp>
      <p:sp>
        <p:nvSpPr>
          <p:cNvPr id="68" name="모서리가 둥근 직사각형 67"/>
          <p:cNvSpPr/>
          <p:nvPr/>
        </p:nvSpPr>
        <p:spPr>
          <a:xfrm>
            <a:off x="16546988" y="30819221"/>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기대효과</a:t>
            </a:r>
            <a:endParaRPr lang="ko-KR" altLang="en-US" sz="6000" b="1" dirty="0">
              <a:latin typeface="KoPub돋움체 Bold" panose="00000800000000000000" pitchFamily="2" charset="-127"/>
              <a:ea typeface="KoPub돋움체 Bold" panose="00000800000000000000" pitchFamily="2" charset="-127"/>
            </a:endParaRPr>
          </a:p>
        </p:txBody>
      </p:sp>
      <p:sp>
        <p:nvSpPr>
          <p:cNvPr id="69" name="모서리가 둥근 직사각형 68"/>
          <p:cNvSpPr/>
          <p:nvPr/>
        </p:nvSpPr>
        <p:spPr>
          <a:xfrm>
            <a:off x="16546988" y="671507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핵심 구현 결과</a:t>
            </a:r>
            <a:endParaRPr lang="ko-KR" altLang="en-US" sz="6000" b="1" dirty="0">
              <a:latin typeface="KoPub돋움체 Bold" panose="00000800000000000000" pitchFamily="2" charset="-127"/>
              <a:ea typeface="KoPub돋움체 Bold" panose="00000800000000000000" pitchFamily="2" charset="-127"/>
            </a:endParaRPr>
          </a:p>
        </p:txBody>
      </p:sp>
      <p:sp>
        <p:nvSpPr>
          <p:cNvPr id="71" name="양쪽 대괄호 70"/>
          <p:cNvSpPr/>
          <p:nvPr/>
        </p:nvSpPr>
        <p:spPr>
          <a:xfrm>
            <a:off x="16381767" y="8548670"/>
            <a:ext cx="14177463" cy="3484834"/>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사용자 흥미를 유발하는 랜덤 게임 환경 생성</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en-US" altLang="ko-KR" sz="4800" dirty="0" smtClean="0">
                <a:solidFill>
                  <a:schemeClr val="tx1"/>
                </a:solidFill>
                <a:latin typeface="KoPub돋움체 Bold" panose="00000800000000000000" pitchFamily="2" charset="-127"/>
                <a:ea typeface="KoPub돋움체 Bold" panose="00000800000000000000" pitchFamily="2" charset="-127"/>
              </a:rPr>
              <a:t>SNG</a:t>
            </a:r>
            <a:r>
              <a:rPr lang="ko-KR" altLang="en-US" sz="4800" dirty="0" smtClean="0">
                <a:solidFill>
                  <a:schemeClr val="tx1"/>
                </a:solidFill>
                <a:latin typeface="KoPub돋움체 Bold" panose="00000800000000000000" pitchFamily="2" charset="-127"/>
                <a:ea typeface="KoPub돋움체 Bold" panose="00000800000000000000" pitchFamily="2" charset="-127"/>
              </a:rPr>
              <a:t>의 일반적 게임 </a:t>
            </a:r>
            <a:r>
              <a:rPr lang="ko-KR" altLang="en-US" sz="4800" dirty="0" smtClean="0">
                <a:latin typeface="KoPub돋움체 Bold" panose="00000800000000000000" pitchFamily="2" charset="-127"/>
                <a:ea typeface="KoPub돋움체 Bold" panose="00000800000000000000" pitchFamily="2" charset="-127"/>
              </a:rPr>
              <a:t>특성과 다른 전투 환경</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카드를 활용한 </a:t>
            </a:r>
            <a:r>
              <a:rPr lang="ko-KR" altLang="en-US" sz="4800" dirty="0" err="1" smtClean="0">
                <a:solidFill>
                  <a:schemeClr val="tx1"/>
                </a:solidFill>
                <a:latin typeface="KoPub돋움체 Bold" panose="00000800000000000000" pitchFamily="2" charset="-127"/>
                <a:ea typeface="KoPub돋움체 Bold" panose="00000800000000000000" pitchFamily="2" charset="-127"/>
              </a:rPr>
              <a:t>게임성</a:t>
            </a:r>
            <a:r>
              <a:rPr lang="ko-KR" altLang="en-US" sz="4800" dirty="0" smtClean="0">
                <a:solidFill>
                  <a:schemeClr val="tx1"/>
                </a:solidFill>
                <a:latin typeface="KoPub돋움체 Bold" panose="00000800000000000000" pitchFamily="2" charset="-127"/>
                <a:ea typeface="KoPub돋움체 Bold" panose="00000800000000000000" pitchFamily="2" charset="-127"/>
              </a:rPr>
              <a:t> 극대화</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sp>
        <p:nvSpPr>
          <p:cNvPr id="2" name="직사각형 1"/>
          <p:cNvSpPr/>
          <p:nvPr/>
        </p:nvSpPr>
        <p:spPr>
          <a:xfrm>
            <a:off x="10549029" y="28246733"/>
            <a:ext cx="3382124" cy="1050609"/>
          </a:xfrm>
          <a:prstGeom prst="rect">
            <a:avLst/>
          </a:prstGeom>
        </p:spPr>
        <p:txBody>
          <a:bodyPr wrap="square">
            <a:spAutoFit/>
          </a:bodyPr>
          <a:lstStyle/>
          <a:p>
            <a:pPr algn="ctr">
              <a:lnSpc>
                <a:spcPts val="8000"/>
              </a:lnSpc>
              <a:buClr>
                <a:schemeClr val="accent6">
                  <a:lumMod val="50000"/>
                </a:schemeClr>
              </a:buClr>
            </a:pPr>
            <a:r>
              <a:rPr lang="en-US" altLang="ko-KR" sz="4800" dirty="0">
                <a:latin typeface="KoPub돋움체 Bold" panose="00000800000000000000" pitchFamily="2" charset="-127"/>
                <a:ea typeface="KoPub돋움체 Bold" panose="00000800000000000000" pitchFamily="2" charset="-127"/>
              </a:rPr>
              <a:t>Facebook</a:t>
            </a:r>
            <a:endParaRPr lang="ko-KR" altLang="en-US" sz="4800" dirty="0">
              <a:latin typeface="KoPub돋움체 Bold" panose="00000800000000000000" pitchFamily="2" charset="-127"/>
              <a:ea typeface="KoPub돋움체 Bold" panose="00000800000000000000" pitchFamily="2" charset="-127"/>
            </a:endParaRPr>
          </a:p>
        </p:txBody>
      </p:sp>
      <p:pic>
        <p:nvPicPr>
          <p:cNvPr id="1025" name="_x530240768" descr="EMB000045602d8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7676" y="29819922"/>
            <a:ext cx="6760483" cy="4454301"/>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530243864" descr="EMB000045602d8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28325" y="14851230"/>
            <a:ext cx="7029768" cy="5988990"/>
          </a:xfrm>
          <a:prstGeom prst="rect">
            <a:avLst/>
          </a:prstGeom>
          <a:noFill/>
          <a:extLst>
            <a:ext uri="{909E8E84-426E-40DD-AFC4-6F175D3DCCD1}">
              <a14:hiddenFill xmlns:a14="http://schemas.microsoft.com/office/drawing/2010/main">
                <a:solidFill>
                  <a:srgbClr val="FFFFFF"/>
                </a:solidFill>
              </a14:hiddenFill>
            </a:ext>
          </a:extLst>
        </p:spPr>
      </p:pic>
      <p:pic>
        <p:nvPicPr>
          <p:cNvPr id="1029" name="_x530244296" descr="EMB000045602d8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17036" y="15041691"/>
            <a:ext cx="6388752" cy="5785958"/>
          </a:xfrm>
          <a:prstGeom prst="rect">
            <a:avLst/>
          </a:prstGeom>
          <a:noFill/>
          <a:extLst>
            <a:ext uri="{909E8E84-426E-40DD-AFC4-6F175D3DCCD1}">
              <a14:hiddenFill xmlns:a14="http://schemas.microsoft.com/office/drawing/2010/main">
                <a:solidFill>
                  <a:srgbClr val="FFFFFF"/>
                </a:solidFill>
              </a14:hiddenFill>
            </a:ext>
          </a:extLst>
        </p:spPr>
      </p:pic>
      <p:pic>
        <p:nvPicPr>
          <p:cNvPr id="1031" name="_x530245304" descr="EMB000045602d9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88392" y="22558490"/>
            <a:ext cx="7069157" cy="5534880"/>
          </a:xfrm>
          <a:prstGeom prst="rect">
            <a:avLst/>
          </a:prstGeom>
          <a:noFill/>
          <a:extLst>
            <a:ext uri="{909E8E84-426E-40DD-AFC4-6F175D3DCCD1}">
              <a14:hiddenFill xmlns:a14="http://schemas.microsoft.com/office/drawing/2010/main">
                <a:solidFill>
                  <a:srgbClr val="FFFFFF"/>
                </a:solidFill>
              </a14:hiddenFill>
            </a:ext>
          </a:extLst>
        </p:spPr>
      </p:pic>
      <p:pic>
        <p:nvPicPr>
          <p:cNvPr id="1033" name="_x530217368" descr="EMB000045602d9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86562" y="22522282"/>
            <a:ext cx="6626574" cy="5571087"/>
          </a:xfrm>
          <a:prstGeom prst="rect">
            <a:avLst/>
          </a:prstGeom>
          <a:noFill/>
          <a:extLst>
            <a:ext uri="{909E8E84-426E-40DD-AFC4-6F175D3DCCD1}">
              <a14:hiddenFill xmlns:a14="http://schemas.microsoft.com/office/drawing/2010/main">
                <a:solidFill>
                  <a:srgbClr val="FFFFFF"/>
                </a:solidFill>
              </a14:hiddenFill>
            </a:ext>
          </a:extLst>
        </p:spPr>
      </p:pic>
      <p:sp>
        <p:nvSpPr>
          <p:cNvPr id="70" name="모서리가 둥근 직사각형 69"/>
          <p:cNvSpPr/>
          <p:nvPr/>
        </p:nvSpPr>
        <p:spPr>
          <a:xfrm>
            <a:off x="1800271" y="3343748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en-US" altLang="ko-KR" sz="6000" b="1" dirty="0" smtClean="0">
                <a:latin typeface="KoPub돋움체 Bold" panose="00000800000000000000" pitchFamily="2" charset="-127"/>
                <a:ea typeface="KoPub돋움체 Bold" panose="00000800000000000000" pitchFamily="2" charset="-127"/>
              </a:rPr>
              <a:t>SNG</a:t>
            </a:r>
            <a:r>
              <a:rPr lang="ko-KR" altLang="en-US" sz="6000" b="1" dirty="0" smtClean="0">
                <a:latin typeface="KoPub돋움체 Bold" panose="00000800000000000000" pitchFamily="2" charset="-127"/>
                <a:ea typeface="KoPub돋움체 Bold" panose="00000800000000000000" pitchFamily="2" charset="-127"/>
              </a:rPr>
              <a:t>의 중요성</a:t>
            </a:r>
            <a:endParaRPr lang="ko-KR" altLang="en-US" sz="6000" b="1" dirty="0">
              <a:latin typeface="KoPub돋움체 Bold" panose="00000800000000000000" pitchFamily="2" charset="-127"/>
              <a:ea typeface="KoPub돋움체 Bold" panose="00000800000000000000" pitchFamily="2" charset="-127"/>
            </a:endParaRPr>
          </a:p>
        </p:txBody>
      </p:sp>
      <p:pic>
        <p:nvPicPr>
          <p:cNvPr id="1035" name="_x530222120" descr="EMB000045602d95"/>
          <p:cNvPicPr>
            <a:picLocks noChangeAspect="1" noChangeArrowheads="1"/>
          </p:cNvPicPr>
          <p:nvPr/>
        </p:nvPicPr>
        <p:blipFill rotWithShape="1">
          <a:blip r:embed="rId11">
            <a:extLst>
              <a:ext uri="{28A0092B-C50C-407E-A947-70E740481C1C}">
                <a14:useLocalDpi xmlns:a14="http://schemas.microsoft.com/office/drawing/2010/main" val="0"/>
              </a:ext>
            </a:extLst>
          </a:blip>
          <a:srcRect b="7280"/>
          <a:stretch/>
        </p:blipFill>
        <p:spPr bwMode="auto">
          <a:xfrm>
            <a:off x="4498134" y="35153789"/>
            <a:ext cx="10300184" cy="682118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3972456" y="28187231"/>
            <a:ext cx="6497291" cy="584775"/>
          </a:xfrm>
          <a:prstGeom prst="rect">
            <a:avLst/>
          </a:prstGeom>
          <a:noFill/>
        </p:spPr>
        <p:txBody>
          <a:bodyPr wrap="none" rtlCol="0">
            <a:spAutoFit/>
          </a:bodyPr>
          <a:lstStyle/>
          <a:p>
            <a:r>
              <a:rPr lang="ko-KR" altLang="en-US" sz="3200" dirty="0" smtClean="0">
                <a:latin typeface="KoPub돋움체 Bold" panose="00000800000000000000" pitchFamily="2" charset="-127"/>
                <a:ea typeface="KoPub돋움체 Bold" panose="00000800000000000000" pitchFamily="2" charset="-127"/>
              </a:rPr>
              <a:t>다양한 카드를 사용하는 전략 게임 환경</a:t>
            </a:r>
            <a:endParaRPr lang="ko-KR" altLang="en-US" sz="3200" dirty="0">
              <a:latin typeface="KoPub돋움체 Bold" panose="00000800000000000000" pitchFamily="2" charset="-127"/>
              <a:ea typeface="KoPub돋움체 Bold" panose="00000800000000000000" pitchFamily="2" charset="-127"/>
            </a:endParaRPr>
          </a:p>
        </p:txBody>
      </p:sp>
      <p:sp>
        <p:nvSpPr>
          <p:cNvPr id="74" name="TextBox 73"/>
          <p:cNvSpPr txBox="1"/>
          <p:nvPr/>
        </p:nvSpPr>
        <p:spPr>
          <a:xfrm>
            <a:off x="16263200" y="28254076"/>
            <a:ext cx="5663730" cy="584775"/>
          </a:xfrm>
          <a:prstGeom prst="rect">
            <a:avLst/>
          </a:prstGeom>
          <a:noFill/>
        </p:spPr>
        <p:txBody>
          <a:bodyPr wrap="none" rtlCol="0">
            <a:spAutoFit/>
          </a:bodyPr>
          <a:lstStyle/>
          <a:p>
            <a:r>
              <a:rPr lang="ko-KR" altLang="en-US" sz="3200" smtClean="0">
                <a:latin typeface="KoPub돋움체 Bold" panose="00000800000000000000" pitchFamily="2" charset="-127"/>
                <a:ea typeface="KoPub돋움체 Bold" panose="00000800000000000000" pitchFamily="2" charset="-127"/>
              </a:rPr>
              <a:t>자신만의 카드 강화가 가능한 환경</a:t>
            </a:r>
            <a:endParaRPr lang="ko-KR" altLang="en-US" sz="3200" dirty="0">
              <a:latin typeface="KoPub돋움체 Bold" panose="00000800000000000000" pitchFamily="2" charset="-127"/>
              <a:ea typeface="KoPub돋움체 Bold" panose="00000800000000000000" pitchFamily="2" charset="-127"/>
            </a:endParaRPr>
          </a:p>
        </p:txBody>
      </p:sp>
      <p:sp>
        <p:nvSpPr>
          <p:cNvPr id="75" name="TextBox 74"/>
          <p:cNvSpPr txBox="1"/>
          <p:nvPr/>
        </p:nvSpPr>
        <p:spPr>
          <a:xfrm>
            <a:off x="24098847" y="20997870"/>
            <a:ext cx="3042821" cy="584775"/>
          </a:xfrm>
          <a:prstGeom prst="rect">
            <a:avLst/>
          </a:prstGeom>
          <a:noFill/>
        </p:spPr>
        <p:txBody>
          <a:bodyPr wrap="none" rtlCol="0">
            <a:spAutoFit/>
          </a:bodyPr>
          <a:lstStyle/>
          <a:p>
            <a:r>
              <a:rPr lang="ko-KR" altLang="en-US" sz="3200" dirty="0" smtClean="0">
                <a:latin typeface="KoPub돋움체 Bold" panose="00000800000000000000" pitchFamily="2" charset="-127"/>
                <a:ea typeface="KoPub돋움체 Bold" panose="00000800000000000000" pitchFamily="2" charset="-127"/>
              </a:rPr>
              <a:t>게임 내 전투 환경</a:t>
            </a:r>
            <a:endParaRPr lang="ko-KR" altLang="en-US" sz="3200" dirty="0">
              <a:latin typeface="KoPub돋움체 Bold" panose="00000800000000000000" pitchFamily="2" charset="-127"/>
              <a:ea typeface="KoPub돋움체 Bold" panose="00000800000000000000" pitchFamily="2" charset="-127"/>
            </a:endParaRPr>
          </a:p>
        </p:txBody>
      </p:sp>
      <p:sp>
        <p:nvSpPr>
          <p:cNvPr id="76" name="TextBox 75"/>
          <p:cNvSpPr txBox="1"/>
          <p:nvPr/>
        </p:nvSpPr>
        <p:spPr>
          <a:xfrm>
            <a:off x="16288392" y="20961593"/>
            <a:ext cx="6139822" cy="584775"/>
          </a:xfrm>
          <a:prstGeom prst="rect">
            <a:avLst/>
          </a:prstGeom>
          <a:noFill/>
        </p:spPr>
        <p:txBody>
          <a:bodyPr wrap="none" rtlCol="0">
            <a:spAutoFit/>
          </a:bodyPr>
          <a:lstStyle/>
          <a:p>
            <a:r>
              <a:rPr lang="ko-KR" altLang="en-US" sz="3200" dirty="0" smtClean="0">
                <a:latin typeface="KoPub돋움체 Bold" panose="00000800000000000000" pitchFamily="2" charset="-127"/>
                <a:ea typeface="KoPub돋움체 Bold" panose="00000800000000000000" pitchFamily="2" charset="-127"/>
              </a:rPr>
              <a:t>동일 패턴이 반복되지 않는 게임 환경</a:t>
            </a:r>
            <a:endParaRPr lang="ko-KR" altLang="en-US" sz="3200" dirty="0">
              <a:latin typeface="KoPub돋움체 Bold" panose="00000800000000000000" pitchFamily="2" charset="-127"/>
              <a:ea typeface="KoPub돋움체 Bold" panose="00000800000000000000" pitchFamily="2" charset="-127"/>
            </a:endParaRPr>
          </a:p>
        </p:txBody>
      </p:sp>
    </p:spTree>
    <p:extLst>
      <p:ext uri="{BB962C8B-B14F-4D97-AF65-F5344CB8AC3E}">
        <p14:creationId xmlns:p14="http://schemas.microsoft.com/office/powerpoint/2010/main" val="14430615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32399288" cy="432006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sp>
        <p:nvSpPr>
          <p:cNvPr id="5" name="TextBox 4"/>
          <p:cNvSpPr txBox="1"/>
          <p:nvPr/>
        </p:nvSpPr>
        <p:spPr>
          <a:xfrm>
            <a:off x="2328033" y="1175656"/>
            <a:ext cx="20854108" cy="2585323"/>
          </a:xfrm>
          <a:prstGeom prst="rect">
            <a:avLst/>
          </a:prstGeom>
          <a:noFill/>
        </p:spPr>
        <p:txBody>
          <a:bodyPr wrap="square" rtlCol="0">
            <a:spAutoFit/>
          </a:bodyPr>
          <a:lstStyle/>
          <a:p>
            <a:pPr algn="just"/>
            <a:r>
              <a:rPr lang="ko-KR" altLang="en-US" sz="6600" b="1" dirty="0" smtClean="0">
                <a:solidFill>
                  <a:schemeClr val="bg1"/>
                </a:solidFill>
                <a:latin typeface="KoPub돋움체 Bold" panose="00000800000000000000" pitchFamily="2" charset="-127"/>
                <a:ea typeface="KoPub돋움체 Bold" panose="00000800000000000000" pitchFamily="2" charset="-127"/>
              </a:rPr>
              <a:t>비전</a:t>
            </a:r>
            <a:r>
              <a:rPr lang="en-US" altLang="ko-KR" sz="6600" b="1" dirty="0" smtClean="0">
                <a:solidFill>
                  <a:schemeClr val="bg1"/>
                </a:solidFill>
                <a:latin typeface="KoPub돋움체 Bold" panose="00000800000000000000" pitchFamily="2" charset="-127"/>
                <a:ea typeface="KoPub돋움체 Bold" panose="00000800000000000000" pitchFamily="2" charset="-127"/>
              </a:rPr>
              <a:t>(vision)</a:t>
            </a:r>
            <a:r>
              <a:rPr lang="ko-KR" altLang="en-US" sz="6600" b="1" dirty="0" smtClean="0">
                <a:solidFill>
                  <a:schemeClr val="bg1"/>
                </a:solidFill>
                <a:latin typeface="KoPub돋움체 Bold" panose="00000800000000000000" pitchFamily="2" charset="-127"/>
                <a:ea typeface="KoPub돋움체 Bold" panose="00000800000000000000" pitchFamily="2" charset="-127"/>
              </a:rPr>
              <a:t> 기반의</a:t>
            </a:r>
            <a:endParaRPr lang="en-US" altLang="ko-KR" sz="6600" b="1" dirty="0" smtClean="0">
              <a:solidFill>
                <a:schemeClr val="bg1"/>
              </a:solidFill>
              <a:latin typeface="KoPub돋움체 Bold" panose="00000800000000000000" pitchFamily="2" charset="-127"/>
              <a:ea typeface="KoPub돋움체 Bold" panose="00000800000000000000" pitchFamily="2" charset="-127"/>
            </a:endParaRPr>
          </a:p>
          <a:p>
            <a:pPr algn="just"/>
            <a:r>
              <a:rPr lang="ko-KR" altLang="en-US" sz="9600" b="1" dirty="0" smtClean="0">
                <a:solidFill>
                  <a:schemeClr val="bg1"/>
                </a:solidFill>
                <a:latin typeface="KoPub돋움체 Bold" panose="00000800000000000000" pitchFamily="2" charset="-127"/>
                <a:ea typeface="KoPub돋움체 Bold" panose="00000800000000000000" pitchFamily="2" charset="-127"/>
              </a:rPr>
              <a:t>상황인지 자율 에이전트 시스템 개발</a:t>
            </a:r>
            <a:endParaRPr lang="ko-KR" altLang="en-US" sz="9600" dirty="0">
              <a:solidFill>
                <a:schemeClr val="bg1"/>
              </a:solidFill>
              <a:latin typeface="KoPub돋움체 Bold" panose="00000800000000000000" pitchFamily="2" charset="-127"/>
              <a:ea typeface="KoPub돋움체 Bold" panose="00000800000000000000" pitchFamily="2" charset="-127"/>
            </a:endParaRPr>
          </a:p>
        </p:txBody>
      </p:sp>
      <p:sp>
        <p:nvSpPr>
          <p:cNvPr id="7" name="직사각형 6"/>
          <p:cNvSpPr/>
          <p:nvPr/>
        </p:nvSpPr>
        <p:spPr>
          <a:xfrm flipH="1">
            <a:off x="1309688" y="1175657"/>
            <a:ext cx="457201" cy="230577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latin typeface="KoPub돋움체 Bold" panose="00000800000000000000" pitchFamily="2" charset="-127"/>
              <a:ea typeface="KoPub돋움체 Bold" panose="00000800000000000000" pitchFamily="2" charset="-127"/>
            </a:endParaRPr>
          </a:p>
        </p:txBody>
      </p:sp>
      <p:sp>
        <p:nvSpPr>
          <p:cNvPr id="8" name="TextBox 7"/>
          <p:cNvSpPr txBox="1"/>
          <p:nvPr/>
        </p:nvSpPr>
        <p:spPr>
          <a:xfrm>
            <a:off x="2252681" y="4484911"/>
            <a:ext cx="21124718" cy="892552"/>
          </a:xfrm>
          <a:prstGeom prst="rect">
            <a:avLst/>
          </a:prstGeom>
          <a:noFill/>
        </p:spPr>
        <p:txBody>
          <a:bodyPr wrap="square" rtlCol="0">
            <a:spAutoFit/>
          </a:bodyPr>
          <a:lstStyle/>
          <a:p>
            <a:pPr fontAlgn="base" latinLnBrk="0"/>
            <a:r>
              <a:rPr lang="en-US" altLang="ko-KR" sz="5200" b="1" dirty="0" smtClean="0">
                <a:solidFill>
                  <a:schemeClr val="bg1"/>
                </a:solidFill>
                <a:latin typeface="KoPub돋움체 Bold" panose="00000800000000000000" pitchFamily="2" charset="-127"/>
                <a:ea typeface="KoPub돋움체 Bold" panose="00000800000000000000" pitchFamily="2" charset="-127"/>
              </a:rPr>
              <a:t>_</a:t>
            </a:r>
            <a:r>
              <a:rPr lang="ko-KR" altLang="en-US" sz="5200" b="1" dirty="0" smtClean="0">
                <a:solidFill>
                  <a:schemeClr val="bg1"/>
                </a:solidFill>
                <a:latin typeface="KoPub돋움체 Bold" panose="00000800000000000000" pitchFamily="2" charset="-127"/>
                <a:ea typeface="KoPub돋움체 Bold" panose="00000800000000000000" pitchFamily="2" charset="-127"/>
              </a:rPr>
              <a:t>김현철             </a:t>
            </a:r>
            <a:r>
              <a:rPr lang="ko-KR" altLang="en-US" sz="5200" dirty="0" smtClean="0">
                <a:solidFill>
                  <a:schemeClr val="bg1"/>
                </a:solidFill>
                <a:latin typeface="KoPub돋움체 Bold" panose="00000800000000000000" pitchFamily="2" charset="-127"/>
                <a:ea typeface="KoPub돋움체 Bold" panose="00000800000000000000" pitchFamily="2" charset="-127"/>
              </a:rPr>
              <a:t>동명대학교</a:t>
            </a:r>
            <a:r>
              <a:rPr lang="en-US" altLang="ko-KR" sz="5200" dirty="0" smtClean="0">
                <a:solidFill>
                  <a:schemeClr val="bg1"/>
                </a:solidFill>
                <a:latin typeface="KoPub돋움체 Bold" panose="00000800000000000000" pitchFamily="2" charset="-127"/>
                <a:ea typeface="KoPub돋움체 Bold" panose="00000800000000000000" pitchFamily="2" charset="-127"/>
              </a:rPr>
              <a:t> </a:t>
            </a:r>
            <a:r>
              <a:rPr lang="ko-KR" altLang="en-US" sz="5200" dirty="0" err="1" smtClean="0">
                <a:solidFill>
                  <a:schemeClr val="bg1"/>
                </a:solidFill>
                <a:latin typeface="KoPub돋움체 Bold" panose="00000800000000000000" pitchFamily="2" charset="-127"/>
                <a:ea typeface="KoPub돋움체 Bold" panose="00000800000000000000" pitchFamily="2" charset="-127"/>
              </a:rPr>
              <a:t>게임공학과</a:t>
            </a:r>
            <a:endParaRPr lang="en-US" altLang="ko-KR" sz="5200" dirty="0" smtClean="0">
              <a:solidFill>
                <a:schemeClr val="bg1"/>
              </a:solidFill>
              <a:latin typeface="KoPub돋움체 Bold" panose="00000800000000000000" pitchFamily="2" charset="-127"/>
              <a:ea typeface="KoPub돋움체 Bold" panose="00000800000000000000" pitchFamily="2" charset="-127"/>
            </a:endParaRPr>
          </a:p>
        </p:txBody>
      </p:sp>
      <p:sp>
        <p:nvSpPr>
          <p:cNvPr id="10" name="모서리가 둥근 직사각형 9"/>
          <p:cNvSpPr/>
          <p:nvPr/>
        </p:nvSpPr>
        <p:spPr>
          <a:xfrm>
            <a:off x="25203179" y="301075"/>
            <a:ext cx="6792688" cy="2585323"/>
          </a:xfrm>
          <a:prstGeom prst="roundRect">
            <a:avLst>
              <a:gd name="adj" fmla="val 255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pic>
        <p:nvPicPr>
          <p:cNvPr id="11" name="그림 10"/>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5738" y1="53025" x2="35738" y2="53025"/>
                        <a14:foregroundMark x1="31879" y1="49822" x2="31879" y2="49822"/>
                        <a14:foregroundMark x1="34228" y1="55991" x2="34228" y2="55991"/>
                        <a14:foregroundMark x1="40268" y1="50297" x2="40268" y2="50297"/>
                        <a14:foregroundMark x1="31879" y1="76394" x2="31879" y2="76394"/>
                        <a14:foregroundMark x1="44295" y1="77936" x2="44295" y2="77936"/>
                        <a14:foregroundMark x1="45470" y1="77817" x2="45470" y2="77817"/>
                        <a14:foregroundMark x1="44128" y1="79478" x2="44128" y2="79478"/>
                        <a14:foregroundMark x1="43624" y1="79478" x2="43624" y2="79478"/>
                        <a14:foregroundMark x1="50839" y1="77817" x2="50839" y2="77817"/>
                        <a14:foregroundMark x1="55034" y1="77817" x2="55034" y2="77817"/>
                        <a14:foregroundMark x1="57383" y1="78410" x2="57383" y2="78410"/>
                        <a14:foregroundMark x1="60235" y1="77936" x2="60235" y2="77936"/>
                        <a14:foregroundMark x1="62584" y1="78529" x2="62584" y2="78529"/>
                        <a14:foregroundMark x1="61913" y1="80071" x2="61913" y2="80071"/>
                        <a14:foregroundMark x1="59899" y1="79122" x2="59899" y2="79122"/>
                        <a14:foregroundMark x1="66779" y1="79359" x2="66779" y2="79359"/>
                        <a14:foregroundMark x1="44128" y1="83155" x2="44128" y2="83155"/>
                        <a14:foregroundMark x1="44128" y1="82325" x2="44128" y2="82325"/>
                        <a14:foregroundMark x1="45805" y1="82562" x2="45805" y2="82562"/>
                        <a14:foregroundMark x1="46477" y1="82325" x2="46477" y2="82325"/>
                        <a14:foregroundMark x1="47651" y1="83155" x2="47651" y2="83155"/>
                        <a14:foregroundMark x1="48490" y1="82444" x2="48490" y2="82444"/>
                        <a14:foregroundMark x1="51174" y1="82444" x2="51174" y2="82444"/>
                        <a14:foregroundMark x1="52181" y1="82681" x2="52181" y2="82681"/>
                        <a14:foregroundMark x1="52517" y1="82325" x2="52517" y2="82325"/>
                        <a14:foregroundMark x1="53188" y1="82681" x2="53188" y2="82681"/>
                        <a14:foregroundMark x1="54866" y1="82325" x2="54866" y2="82325"/>
                        <a14:foregroundMark x1="56711" y1="82444" x2="56711" y2="82444"/>
                        <a14:foregroundMark x1="59564" y1="82325" x2="59564" y2="82325"/>
                        <a14:foregroundMark x1="58557" y1="82444" x2="58557" y2="82444"/>
                        <a14:foregroundMark x1="61242" y1="82681" x2="61242" y2="82681"/>
                        <a14:foregroundMark x1="61913" y1="82444" x2="61913" y2="82444"/>
                        <a14:foregroundMark x1="63423" y1="82444" x2="63423" y2="82444"/>
                        <a14:foregroundMark x1="64933" y1="82325" x2="64933" y2="82325"/>
                        <a14:foregroundMark x1="68121" y1="82800" x2="68121" y2="82800"/>
                        <a14:foregroundMark x1="70302" y1="82681" x2="70302" y2="82681"/>
                      </a14:backgroundRemoval>
                    </a14:imgEffect>
                  </a14:imgLayer>
                </a14:imgProps>
              </a:ext>
              <a:ext uri="{28A0092B-C50C-407E-A947-70E740481C1C}">
                <a14:useLocalDpi xmlns:a14="http://schemas.microsoft.com/office/drawing/2010/main" val="0"/>
              </a:ext>
            </a:extLst>
          </a:blip>
          <a:srcRect l="26916" t="73012" r="27237" b="13868"/>
          <a:stretch/>
        </p:blipFill>
        <p:spPr>
          <a:xfrm>
            <a:off x="25055694" y="424853"/>
            <a:ext cx="6792687" cy="2585323"/>
          </a:xfrm>
          <a:prstGeom prst="rect">
            <a:avLst/>
          </a:prstGeom>
        </p:spPr>
      </p:pic>
      <p:pic>
        <p:nvPicPr>
          <p:cNvPr id="65" name="_x449889496" descr="EMB00001b1cbda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25875" y="3118210"/>
            <a:ext cx="5465283" cy="1802784"/>
          </a:xfrm>
          <a:prstGeom prst="rect">
            <a:avLst/>
          </a:prstGeom>
          <a:noFill/>
          <a:extLst>
            <a:ext uri="{909E8E84-426E-40DD-AFC4-6F175D3DCCD1}">
              <a14:hiddenFill xmlns:a14="http://schemas.microsoft.com/office/drawing/2010/main">
                <a:solidFill>
                  <a:srgbClr val="FFFFFF"/>
                </a:solidFill>
              </a14:hiddenFill>
            </a:ext>
          </a:extLst>
        </p:spPr>
      </p:pic>
      <p:sp>
        <p:nvSpPr>
          <p:cNvPr id="25" name="모서리가 둥근 직사각형 24"/>
          <p:cNvSpPr/>
          <p:nvPr/>
        </p:nvSpPr>
        <p:spPr>
          <a:xfrm>
            <a:off x="1309688" y="6435522"/>
            <a:ext cx="29779912" cy="35912628"/>
          </a:xfrm>
          <a:prstGeom prst="roundRect">
            <a:avLst>
              <a:gd name="adj" fmla="val 166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dirty="0">
              <a:latin typeface="KoPub돋움체 Bold" panose="00000800000000000000" pitchFamily="2" charset="-127"/>
              <a:ea typeface="KoPub돋움체 Bold" panose="00000800000000000000" pitchFamily="2" charset="-127"/>
            </a:endParaRPr>
          </a:p>
        </p:txBody>
      </p:sp>
      <p:sp>
        <p:nvSpPr>
          <p:cNvPr id="39" name="모서리가 둥근 직사각형 38"/>
          <p:cNvSpPr/>
          <p:nvPr/>
        </p:nvSpPr>
        <p:spPr>
          <a:xfrm>
            <a:off x="1538288" y="6633007"/>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프로젝트 개요</a:t>
            </a:r>
            <a:endParaRPr lang="ko-KR" altLang="en-US" sz="6000" b="1" dirty="0">
              <a:latin typeface="KoPub돋움체 Bold" panose="00000800000000000000" pitchFamily="2" charset="-127"/>
              <a:ea typeface="KoPub돋움체 Bold" panose="00000800000000000000" pitchFamily="2" charset="-127"/>
            </a:endParaRPr>
          </a:p>
        </p:txBody>
      </p:sp>
      <p:sp>
        <p:nvSpPr>
          <p:cNvPr id="40" name="양쪽 대괄호 39"/>
          <p:cNvSpPr/>
          <p:nvPr/>
        </p:nvSpPr>
        <p:spPr>
          <a:xfrm>
            <a:off x="1673935" y="8548670"/>
            <a:ext cx="14177463" cy="3484834"/>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영상에서 사람을 검출하고 인식하는 일은 매우 중요</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아직은 사람이 직접 모니터링하는 경우가 다수</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err="1" smtClean="0">
                <a:solidFill>
                  <a:schemeClr val="tx1"/>
                </a:solidFill>
                <a:latin typeface="KoPub돋움체 Bold" panose="00000800000000000000" pitchFamily="2" charset="-127"/>
                <a:ea typeface="KoPub돋움체 Bold" panose="00000800000000000000" pitchFamily="2" charset="-127"/>
              </a:rPr>
              <a:t>완구용</a:t>
            </a:r>
            <a:r>
              <a:rPr lang="ko-KR" altLang="en-US" sz="4800" dirty="0" smtClean="0">
                <a:solidFill>
                  <a:schemeClr val="tx1"/>
                </a:solidFill>
                <a:latin typeface="KoPub돋움체 Bold" panose="00000800000000000000" pitchFamily="2" charset="-127"/>
                <a:ea typeface="KoPub돋움체 Bold" panose="00000800000000000000" pitchFamily="2" charset="-127"/>
              </a:rPr>
              <a:t> </a:t>
            </a:r>
            <a:r>
              <a:rPr lang="ko-KR" altLang="en-US" sz="4800" dirty="0" err="1" smtClean="0">
                <a:solidFill>
                  <a:schemeClr val="tx1"/>
                </a:solidFill>
                <a:latin typeface="KoPub돋움체 Bold" panose="00000800000000000000" pitchFamily="2" charset="-127"/>
                <a:ea typeface="KoPub돋움체 Bold" panose="00000800000000000000" pitchFamily="2" charset="-127"/>
              </a:rPr>
              <a:t>드론을</a:t>
            </a:r>
            <a:r>
              <a:rPr lang="ko-KR" altLang="en-US" sz="4800" dirty="0" smtClean="0">
                <a:solidFill>
                  <a:schemeClr val="tx1"/>
                </a:solidFill>
                <a:latin typeface="KoPub돋움체 Bold" panose="00000800000000000000" pitchFamily="2" charset="-127"/>
                <a:ea typeface="KoPub돋움체 Bold" panose="00000800000000000000" pitchFamily="2" charset="-127"/>
              </a:rPr>
              <a:t> 이용한 자동 인식 시스템 개발</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상황 인지를 통해 특정 인물 추적 시스템 구현</a:t>
            </a:r>
            <a:endParaRPr lang="ko-KR" altLang="en-US" sz="7200" dirty="0">
              <a:solidFill>
                <a:schemeClr val="tx1"/>
              </a:solidFill>
              <a:latin typeface="KoPub돋움체 Bold" panose="00000800000000000000" pitchFamily="2" charset="-127"/>
              <a:ea typeface="KoPub돋움체 Bold" panose="00000800000000000000" pitchFamily="2" charset="-127"/>
            </a:endParaRPr>
          </a:p>
        </p:txBody>
      </p:sp>
      <p:sp>
        <p:nvSpPr>
          <p:cNvPr id="45" name="직사각형 44"/>
          <p:cNvSpPr/>
          <p:nvPr/>
        </p:nvSpPr>
        <p:spPr>
          <a:xfrm>
            <a:off x="16723836" y="35153789"/>
            <a:ext cx="12996000" cy="6637476"/>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ts val="8000"/>
              </a:lnSpc>
              <a:buClr>
                <a:schemeClr val="accent6">
                  <a:lumMod val="50000"/>
                </a:schemeClr>
              </a:buClr>
              <a:buFont typeface="Wingdings" panose="05000000000000000000" pitchFamily="2" charset="2"/>
              <a:buChar char="§"/>
            </a:pPr>
            <a:r>
              <a:rPr lang="ko-KR" altLang="en-US" sz="4800" dirty="0">
                <a:solidFill>
                  <a:schemeClr val="tx1"/>
                </a:solidFill>
                <a:latin typeface="KoPub돋움체 Bold" panose="00000800000000000000" pitchFamily="2" charset="-127"/>
                <a:ea typeface="KoPub돋움체 Bold" panose="00000800000000000000" pitchFamily="2" charset="-127"/>
              </a:rPr>
              <a:t>본 연구에서 제시한 다중에이전트 시스템을 적용한다면 한층 더 정확하고 고차원적인 상황인지 결과를 볼 수 있다</a:t>
            </a:r>
            <a:r>
              <a:rPr lang="en-US" altLang="ko-KR" sz="4800" dirty="0">
                <a:solidFill>
                  <a:schemeClr val="tx1"/>
                </a:solidFill>
                <a:latin typeface="KoPub돋움체 Bold" panose="00000800000000000000" pitchFamily="2" charset="-127"/>
                <a:ea typeface="KoPub돋움체 Bold" panose="00000800000000000000" pitchFamily="2" charset="-127"/>
              </a:rPr>
              <a:t>. </a:t>
            </a:r>
            <a:r>
              <a:rPr lang="ko-KR" altLang="en-US" sz="4800" dirty="0">
                <a:solidFill>
                  <a:schemeClr val="tx1"/>
                </a:solidFill>
                <a:latin typeface="KoPub돋움체 Bold" panose="00000800000000000000" pitchFamily="2" charset="-127"/>
                <a:ea typeface="KoPub돋움체 Bold" panose="00000800000000000000" pitchFamily="2" charset="-127"/>
              </a:rPr>
              <a:t>그리하여 안전사고 예방이나 화재와 같은 재난상황 파악 등 다양한 분야에서 활용가능하다</a:t>
            </a:r>
            <a:r>
              <a:rPr lang="en-US" altLang="ko-KR" sz="4800" dirty="0">
                <a:solidFill>
                  <a:schemeClr val="tx1"/>
                </a:solidFill>
                <a:latin typeface="KoPub돋움체 Bold" panose="00000800000000000000" pitchFamily="2" charset="-127"/>
                <a:ea typeface="KoPub돋움체 Bold" panose="00000800000000000000" pitchFamily="2" charset="-127"/>
              </a:rPr>
              <a:t>. </a:t>
            </a:r>
            <a:r>
              <a:rPr lang="ko-KR" altLang="en-US" sz="4800" dirty="0">
                <a:solidFill>
                  <a:schemeClr val="tx1"/>
                </a:solidFill>
                <a:latin typeface="KoPub돋움체 Bold" panose="00000800000000000000" pitchFamily="2" charset="-127"/>
                <a:ea typeface="KoPub돋움체 Bold" panose="00000800000000000000" pitchFamily="2" charset="-127"/>
              </a:rPr>
              <a:t>더 나아가 게임에서 사용하는 </a:t>
            </a:r>
            <a:r>
              <a:rPr lang="en-US" altLang="ko-KR" sz="4800" dirty="0">
                <a:solidFill>
                  <a:schemeClr val="tx1"/>
                </a:solidFill>
                <a:latin typeface="KoPub돋움체 Bold" panose="00000800000000000000" pitchFamily="2" charset="-127"/>
                <a:ea typeface="KoPub돋움체 Bold" panose="00000800000000000000" pitchFamily="2" charset="-127"/>
              </a:rPr>
              <a:t>AI</a:t>
            </a:r>
            <a:r>
              <a:rPr lang="ko-KR" altLang="en-US" sz="4800" dirty="0">
                <a:solidFill>
                  <a:schemeClr val="tx1"/>
                </a:solidFill>
                <a:latin typeface="KoPub돋움체 Bold" panose="00000800000000000000" pitchFamily="2" charset="-127"/>
                <a:ea typeface="KoPub돋움체 Bold" panose="00000800000000000000" pitchFamily="2" charset="-127"/>
              </a:rPr>
              <a:t>들의 상황인지 수준을 높이는 알고리즘으로도 사용할 수 있다</a:t>
            </a:r>
            <a:r>
              <a:rPr lang="en-US" altLang="ko-KR" sz="4800" dirty="0">
                <a:solidFill>
                  <a:schemeClr val="tx1"/>
                </a:solidFill>
                <a:latin typeface="KoPub돋움체 Bold" panose="00000800000000000000" pitchFamily="2" charset="-127"/>
                <a:ea typeface="KoPub돋움체 Bold" panose="00000800000000000000" pitchFamily="2" charset="-127"/>
              </a:rPr>
              <a:t>.</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sp>
        <p:nvSpPr>
          <p:cNvPr id="46" name="모서리가 둥근 직사각형 45"/>
          <p:cNvSpPr/>
          <p:nvPr/>
        </p:nvSpPr>
        <p:spPr>
          <a:xfrm>
            <a:off x="1538288" y="12762678"/>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작품의 구성</a:t>
            </a:r>
            <a:endParaRPr lang="ko-KR" altLang="en-US" sz="6000" b="1" dirty="0">
              <a:latin typeface="KoPub돋움체 Bold" panose="00000800000000000000" pitchFamily="2" charset="-127"/>
              <a:ea typeface="KoPub돋움체 Bold" panose="00000800000000000000" pitchFamily="2" charset="-127"/>
            </a:endParaRPr>
          </a:p>
        </p:txBody>
      </p:sp>
      <p:sp>
        <p:nvSpPr>
          <p:cNvPr id="48" name="모서리가 둥근 직사각형 47"/>
          <p:cNvSpPr/>
          <p:nvPr/>
        </p:nvSpPr>
        <p:spPr>
          <a:xfrm>
            <a:off x="16147191" y="3292102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기대효과</a:t>
            </a:r>
            <a:endParaRPr lang="ko-KR" altLang="en-US" sz="6000" b="1" dirty="0">
              <a:latin typeface="KoPub돋움체 Bold" panose="00000800000000000000" pitchFamily="2" charset="-127"/>
              <a:ea typeface="KoPub돋움체 Bold" panose="00000800000000000000" pitchFamily="2" charset="-127"/>
            </a:endParaRPr>
          </a:p>
        </p:txBody>
      </p:sp>
      <p:sp>
        <p:nvSpPr>
          <p:cNvPr id="49" name="모서리가 둥근 직사각형 48"/>
          <p:cNvSpPr/>
          <p:nvPr/>
        </p:nvSpPr>
        <p:spPr>
          <a:xfrm>
            <a:off x="16546988" y="671507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핵심 구현 결과</a:t>
            </a:r>
            <a:endParaRPr lang="ko-KR" altLang="en-US" sz="6000" b="1" dirty="0">
              <a:latin typeface="KoPub돋움체 Bold" panose="00000800000000000000" pitchFamily="2" charset="-127"/>
              <a:ea typeface="KoPub돋움체 Bold" panose="00000800000000000000" pitchFamily="2" charset="-127"/>
            </a:endParaRPr>
          </a:p>
        </p:txBody>
      </p:sp>
      <p:sp>
        <p:nvSpPr>
          <p:cNvPr id="50" name="양쪽 대괄호 49"/>
          <p:cNvSpPr/>
          <p:nvPr/>
        </p:nvSpPr>
        <p:spPr>
          <a:xfrm>
            <a:off x="16381767" y="8548670"/>
            <a:ext cx="14177463" cy="3484834"/>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err="1" smtClean="0">
                <a:latin typeface="KoPub돋움체 Bold" panose="00000800000000000000" pitchFamily="2" charset="-127"/>
                <a:ea typeface="KoPub돋움체 Bold" panose="00000800000000000000" pitchFamily="2" charset="-127"/>
              </a:rPr>
              <a:t>완구용</a:t>
            </a:r>
            <a:r>
              <a:rPr lang="ko-KR" altLang="en-US" sz="4800" dirty="0" smtClean="0">
                <a:latin typeface="KoPub돋움체 Bold" panose="00000800000000000000" pitchFamily="2" charset="-127"/>
                <a:ea typeface="KoPub돋움체 Bold" panose="00000800000000000000" pitchFamily="2" charset="-127"/>
              </a:rPr>
              <a:t> </a:t>
            </a:r>
            <a:r>
              <a:rPr lang="ko-KR" altLang="en-US" sz="4800" dirty="0" err="1" smtClean="0">
                <a:latin typeface="KoPub돋움체 Bold" panose="00000800000000000000" pitchFamily="2" charset="-127"/>
                <a:ea typeface="KoPub돋움체 Bold" panose="00000800000000000000" pitchFamily="2" charset="-127"/>
              </a:rPr>
              <a:t>드론을</a:t>
            </a:r>
            <a:r>
              <a:rPr lang="ko-KR" altLang="en-US" sz="4800" dirty="0" smtClean="0">
                <a:latin typeface="KoPub돋움체 Bold" panose="00000800000000000000" pitchFamily="2" charset="-127"/>
                <a:ea typeface="KoPub돋움체 Bold" panose="00000800000000000000" pitchFamily="2" charset="-127"/>
              </a:rPr>
              <a:t> 활용한 사람 인식 기술</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등록된 사용자 추적 기술</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err="1" smtClean="0">
                <a:latin typeface="KoPub돋움체 Bold" panose="00000800000000000000" pitchFamily="2" charset="-127"/>
                <a:ea typeface="KoPub돋움체 Bold" panose="00000800000000000000" pitchFamily="2" charset="-127"/>
              </a:rPr>
              <a:t>드론의</a:t>
            </a:r>
            <a:r>
              <a:rPr lang="ko-KR" altLang="en-US" sz="4800" dirty="0" smtClean="0">
                <a:latin typeface="KoPub돋움체 Bold" panose="00000800000000000000" pitchFamily="2" charset="-127"/>
                <a:ea typeface="KoPub돋움체 Bold" panose="00000800000000000000" pitchFamily="2" charset="-127"/>
              </a:rPr>
              <a:t> 이동 제어를 통해 특정 사람을 따라 가기</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pic>
        <p:nvPicPr>
          <p:cNvPr id="4099" name="_x258670072" descr="EMB0000345c37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9387" y="23470596"/>
            <a:ext cx="14229896" cy="12623018"/>
          </a:xfrm>
          <a:prstGeom prst="rect">
            <a:avLst/>
          </a:prstGeom>
          <a:noFill/>
          <a:extLst>
            <a:ext uri="{909E8E84-426E-40DD-AFC4-6F175D3DCCD1}">
              <a14:hiddenFill xmlns:a14="http://schemas.microsoft.com/office/drawing/2010/main">
                <a:solidFill>
                  <a:srgbClr val="FFFFFF"/>
                </a:solidFill>
              </a14:hiddenFill>
            </a:ext>
          </a:extLst>
        </p:spPr>
      </p:pic>
      <p:pic>
        <p:nvPicPr>
          <p:cNvPr id="4097" name="_x259463728" descr="EMB0000345c37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8033" y="15275549"/>
            <a:ext cx="11859616" cy="72336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58663592" descr="EMB0000345c377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8033" y="37522332"/>
            <a:ext cx="12492604" cy="3360005"/>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528698104" descr="EMB0000345c377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13403" y="23228376"/>
            <a:ext cx="13469996" cy="7737451"/>
          </a:xfrm>
          <a:prstGeom prst="rect">
            <a:avLst/>
          </a:prstGeom>
          <a:noFill/>
          <a:extLst>
            <a:ext uri="{909E8E84-426E-40DD-AFC4-6F175D3DCCD1}">
              <a14:hiddenFill xmlns:a14="http://schemas.microsoft.com/office/drawing/2010/main">
                <a:solidFill>
                  <a:srgbClr val="FFFFFF"/>
                </a:solidFill>
              </a14:hiddenFill>
            </a:ext>
          </a:extLst>
        </p:spPr>
      </p:pic>
      <p:pic>
        <p:nvPicPr>
          <p:cNvPr id="4105" name="_x529281664" descr="EMB0000345c377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75767" y="13988700"/>
            <a:ext cx="7738935" cy="4381515"/>
          </a:xfrm>
          <a:prstGeom prst="rect">
            <a:avLst/>
          </a:prstGeom>
          <a:noFill/>
          <a:extLst>
            <a:ext uri="{909E8E84-426E-40DD-AFC4-6F175D3DCCD1}">
              <a14:hiddenFill xmlns:a14="http://schemas.microsoft.com/office/drawing/2010/main">
                <a:solidFill>
                  <a:srgbClr val="FFFFFF"/>
                </a:solidFill>
              </a14:hiddenFill>
            </a:ext>
          </a:extLst>
        </p:spPr>
      </p:pic>
      <p:pic>
        <p:nvPicPr>
          <p:cNvPr id="4109" name="_x529282024" descr="EMB0000345c378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731947" y="16255723"/>
            <a:ext cx="8942461" cy="5081472"/>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22160357" y="14871858"/>
            <a:ext cx="3042821" cy="584775"/>
          </a:xfrm>
          <a:prstGeom prst="rect">
            <a:avLst/>
          </a:prstGeom>
          <a:noFill/>
        </p:spPr>
        <p:txBody>
          <a:bodyPr wrap="none" rtlCol="0">
            <a:spAutoFit/>
          </a:bodyPr>
          <a:lstStyle/>
          <a:p>
            <a:r>
              <a:rPr lang="ko-KR" altLang="en-US" sz="3200" dirty="0" smtClean="0">
                <a:latin typeface="KoPub돋움체 Bold" panose="00000800000000000000" pitchFamily="2" charset="-127"/>
                <a:ea typeface="KoPub돋움체 Bold" panose="00000800000000000000" pitchFamily="2" charset="-127"/>
              </a:rPr>
              <a:t>얼굴 감지 및 인식</a:t>
            </a:r>
            <a:endParaRPr lang="ko-KR" altLang="en-US" sz="3200" dirty="0">
              <a:latin typeface="KoPub돋움체 Bold" panose="00000800000000000000" pitchFamily="2" charset="-127"/>
              <a:ea typeface="KoPub돋움체 Bold" panose="00000800000000000000" pitchFamily="2" charset="-127"/>
            </a:endParaRPr>
          </a:p>
        </p:txBody>
      </p:sp>
      <p:sp>
        <p:nvSpPr>
          <p:cNvPr id="78" name="TextBox 77"/>
          <p:cNvSpPr txBox="1"/>
          <p:nvPr/>
        </p:nvSpPr>
        <p:spPr>
          <a:xfrm>
            <a:off x="15851398" y="20553648"/>
            <a:ext cx="4591321" cy="584775"/>
          </a:xfrm>
          <a:prstGeom prst="rect">
            <a:avLst/>
          </a:prstGeom>
          <a:noFill/>
        </p:spPr>
        <p:txBody>
          <a:bodyPr wrap="none" rtlCol="0">
            <a:spAutoFit/>
          </a:bodyPr>
          <a:lstStyle/>
          <a:p>
            <a:r>
              <a:rPr lang="ko-KR" altLang="en-US" sz="3200" dirty="0" smtClean="0">
                <a:latin typeface="KoPub돋움체 Bold" panose="00000800000000000000" pitchFamily="2" charset="-127"/>
                <a:ea typeface="KoPub돋움체 Bold" panose="00000800000000000000" pitchFamily="2" charset="-127"/>
              </a:rPr>
              <a:t>사람 감지 기능의 동작 장면</a:t>
            </a:r>
            <a:endParaRPr lang="ko-KR" altLang="en-US" sz="3200" dirty="0">
              <a:latin typeface="KoPub돋움체 Bold" panose="00000800000000000000" pitchFamily="2" charset="-127"/>
              <a:ea typeface="KoPub돋움체 Bold" panose="00000800000000000000" pitchFamily="2" charset="-127"/>
            </a:endParaRPr>
          </a:p>
        </p:txBody>
      </p:sp>
      <p:sp>
        <p:nvSpPr>
          <p:cNvPr id="21" name="아래쪽 화살표 20"/>
          <p:cNvSpPr/>
          <p:nvPr/>
        </p:nvSpPr>
        <p:spPr>
          <a:xfrm>
            <a:off x="21539200" y="21600319"/>
            <a:ext cx="1465943" cy="5784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TextBox 79"/>
          <p:cNvSpPr txBox="1"/>
          <p:nvPr/>
        </p:nvSpPr>
        <p:spPr>
          <a:xfrm>
            <a:off x="19251904" y="22458742"/>
            <a:ext cx="6615914" cy="584775"/>
          </a:xfrm>
          <a:prstGeom prst="rect">
            <a:avLst/>
          </a:prstGeom>
          <a:noFill/>
        </p:spPr>
        <p:txBody>
          <a:bodyPr wrap="none" rtlCol="0">
            <a:spAutoFit/>
          </a:bodyPr>
          <a:lstStyle/>
          <a:p>
            <a:r>
              <a:rPr lang="ko-KR" altLang="en-US" sz="3200" smtClean="0">
                <a:latin typeface="KoPub돋움체 Bold" panose="00000800000000000000" pitchFamily="2" charset="-127"/>
                <a:ea typeface="KoPub돋움체 Bold" panose="00000800000000000000" pitchFamily="2" charset="-127"/>
              </a:rPr>
              <a:t>등록된 인물에 대한 감지 기능 동작 장면</a:t>
            </a:r>
            <a:endParaRPr lang="ko-KR" altLang="en-US" sz="3200" dirty="0">
              <a:latin typeface="KoPub돋움체 Bold" panose="00000800000000000000" pitchFamily="2" charset="-127"/>
              <a:ea typeface="KoPub돋움체 Bold" panose="00000800000000000000" pitchFamily="2" charset="-127"/>
            </a:endParaRPr>
          </a:p>
        </p:txBody>
      </p:sp>
      <p:sp>
        <p:nvSpPr>
          <p:cNvPr id="81" name="TextBox 80"/>
          <p:cNvSpPr txBox="1"/>
          <p:nvPr/>
        </p:nvSpPr>
        <p:spPr>
          <a:xfrm>
            <a:off x="7048293" y="23178208"/>
            <a:ext cx="4507901" cy="584775"/>
          </a:xfrm>
          <a:prstGeom prst="rect">
            <a:avLst/>
          </a:prstGeom>
          <a:noFill/>
        </p:spPr>
        <p:txBody>
          <a:bodyPr wrap="none" rtlCol="0">
            <a:spAutoFit/>
          </a:bodyPr>
          <a:lstStyle/>
          <a:p>
            <a:r>
              <a:rPr lang="ko-KR" altLang="en-US" sz="3200" dirty="0" smtClean="0">
                <a:latin typeface="KoPub돋움체 Bold" panose="00000800000000000000" pitchFamily="2" charset="-127"/>
                <a:ea typeface="KoPub돋움체 Bold" panose="00000800000000000000" pitchFamily="2" charset="-127"/>
              </a:rPr>
              <a:t>사용 </a:t>
            </a:r>
            <a:r>
              <a:rPr lang="ko-KR" altLang="en-US" sz="3200" dirty="0" err="1" smtClean="0">
                <a:latin typeface="KoPub돋움체 Bold" panose="00000800000000000000" pitchFamily="2" charset="-127"/>
                <a:ea typeface="KoPub돋움체 Bold" panose="00000800000000000000" pitchFamily="2" charset="-127"/>
              </a:rPr>
              <a:t>드론</a:t>
            </a:r>
            <a:r>
              <a:rPr lang="en-US" altLang="ko-KR" sz="3200" dirty="0" smtClean="0">
                <a:latin typeface="KoPub돋움체 Bold" panose="00000800000000000000" pitchFamily="2" charset="-127"/>
                <a:ea typeface="KoPub돋움체 Bold" panose="00000800000000000000" pitchFamily="2" charset="-127"/>
              </a:rPr>
              <a:t>: DJI </a:t>
            </a:r>
            <a:r>
              <a:rPr lang="en-US" altLang="ko-KR" sz="3200" dirty="0" err="1" smtClean="0">
                <a:latin typeface="KoPub돋움체 Bold" panose="00000800000000000000" pitchFamily="2" charset="-127"/>
                <a:ea typeface="KoPub돋움체 Bold" panose="00000800000000000000" pitchFamily="2" charset="-127"/>
              </a:rPr>
              <a:t>Tello</a:t>
            </a:r>
            <a:r>
              <a:rPr lang="en-US" altLang="ko-KR" sz="3200" dirty="0" smtClean="0">
                <a:latin typeface="KoPub돋움체 Bold" panose="00000800000000000000" pitchFamily="2" charset="-127"/>
                <a:ea typeface="KoPub돋움체 Bold" panose="00000800000000000000" pitchFamily="2" charset="-127"/>
              </a:rPr>
              <a:t> EDU</a:t>
            </a:r>
            <a:endParaRPr lang="ko-KR" altLang="en-US" sz="3200" dirty="0">
              <a:latin typeface="KoPub돋움체 Bold" panose="00000800000000000000" pitchFamily="2" charset="-127"/>
              <a:ea typeface="KoPub돋움체 Bold" panose="00000800000000000000" pitchFamily="2" charset="-127"/>
            </a:endParaRPr>
          </a:p>
        </p:txBody>
      </p:sp>
    </p:spTree>
    <p:extLst>
      <p:ext uri="{BB962C8B-B14F-4D97-AF65-F5344CB8AC3E}">
        <p14:creationId xmlns:p14="http://schemas.microsoft.com/office/powerpoint/2010/main" val="42866412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32399288" cy="432006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sp>
        <p:nvSpPr>
          <p:cNvPr id="5" name="TextBox 4"/>
          <p:cNvSpPr txBox="1"/>
          <p:nvPr/>
        </p:nvSpPr>
        <p:spPr>
          <a:xfrm>
            <a:off x="2328033" y="1175656"/>
            <a:ext cx="16240333" cy="2585323"/>
          </a:xfrm>
          <a:prstGeom prst="rect">
            <a:avLst/>
          </a:prstGeom>
          <a:noFill/>
        </p:spPr>
        <p:txBody>
          <a:bodyPr wrap="square" rtlCol="0">
            <a:spAutoFit/>
          </a:bodyPr>
          <a:lstStyle/>
          <a:p>
            <a:pPr algn="just"/>
            <a:r>
              <a:rPr lang="en-US" altLang="ko-KR" sz="6600" b="1" dirty="0" smtClean="0">
                <a:solidFill>
                  <a:schemeClr val="bg1"/>
                </a:solidFill>
                <a:latin typeface="KoPub돋움체 Bold" panose="00000800000000000000" pitchFamily="2" charset="-127"/>
                <a:ea typeface="KoPub돋움체 Bold" panose="00000800000000000000" pitchFamily="2" charset="-127"/>
              </a:rPr>
              <a:t>Unity 3D </a:t>
            </a:r>
            <a:r>
              <a:rPr lang="ko-KR" altLang="en-US" sz="6600" b="1" dirty="0" err="1" smtClean="0">
                <a:solidFill>
                  <a:schemeClr val="bg1"/>
                </a:solidFill>
                <a:latin typeface="KoPub돋움체 Bold" panose="00000800000000000000" pitchFamily="2" charset="-127"/>
                <a:ea typeface="KoPub돋움체 Bold" panose="00000800000000000000" pitchFamily="2" charset="-127"/>
              </a:rPr>
              <a:t>게임엔진을</a:t>
            </a:r>
            <a:r>
              <a:rPr lang="ko-KR" altLang="en-US" sz="6600" b="1" dirty="0" smtClean="0">
                <a:solidFill>
                  <a:schemeClr val="bg1"/>
                </a:solidFill>
                <a:latin typeface="KoPub돋움체 Bold" panose="00000800000000000000" pitchFamily="2" charset="-127"/>
                <a:ea typeface="KoPub돋움체 Bold" panose="00000800000000000000" pitchFamily="2" charset="-127"/>
              </a:rPr>
              <a:t> 활용한</a:t>
            </a:r>
            <a:endParaRPr lang="en-US" altLang="ko-KR" sz="6600" b="1" dirty="0" smtClean="0">
              <a:solidFill>
                <a:schemeClr val="bg1"/>
              </a:solidFill>
              <a:latin typeface="KoPub돋움체 Bold" panose="00000800000000000000" pitchFamily="2" charset="-127"/>
              <a:ea typeface="KoPub돋움체 Bold" panose="00000800000000000000" pitchFamily="2" charset="-127"/>
            </a:endParaRPr>
          </a:p>
          <a:p>
            <a:pPr algn="just"/>
            <a:r>
              <a:rPr lang="en-US" altLang="ko-KR" sz="9600" b="1" dirty="0" smtClean="0">
                <a:solidFill>
                  <a:schemeClr val="bg1"/>
                </a:solidFill>
                <a:latin typeface="KoPub돋움체 Bold" panose="00000800000000000000" pitchFamily="2" charset="-127"/>
                <a:ea typeface="KoPub돋움체 Bold" panose="00000800000000000000" pitchFamily="2" charset="-127"/>
              </a:rPr>
              <a:t>SNG </a:t>
            </a:r>
            <a:r>
              <a:rPr lang="ko-KR" altLang="en-US" sz="9600" b="1" dirty="0" smtClean="0">
                <a:solidFill>
                  <a:schemeClr val="bg1"/>
                </a:solidFill>
                <a:latin typeface="KoPub돋움체 Bold" panose="00000800000000000000" pitchFamily="2" charset="-127"/>
                <a:ea typeface="KoPub돋움체 Bold" panose="00000800000000000000" pitchFamily="2" charset="-127"/>
              </a:rPr>
              <a:t>게임 설계 및 개발</a:t>
            </a:r>
            <a:endParaRPr lang="ko-KR" altLang="en-US" sz="9600" dirty="0">
              <a:solidFill>
                <a:schemeClr val="bg1"/>
              </a:solidFill>
              <a:latin typeface="KoPub돋움체 Bold" panose="00000800000000000000" pitchFamily="2" charset="-127"/>
              <a:ea typeface="KoPub돋움체 Bold" panose="00000800000000000000" pitchFamily="2" charset="-127"/>
            </a:endParaRPr>
          </a:p>
        </p:txBody>
      </p:sp>
      <p:sp>
        <p:nvSpPr>
          <p:cNvPr id="7" name="직사각형 6"/>
          <p:cNvSpPr/>
          <p:nvPr/>
        </p:nvSpPr>
        <p:spPr>
          <a:xfrm flipH="1">
            <a:off x="1309688" y="1175657"/>
            <a:ext cx="457201" cy="230577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latin typeface="KoPub돋움체 Bold" panose="00000800000000000000" pitchFamily="2" charset="-127"/>
              <a:ea typeface="KoPub돋움체 Bold" panose="00000800000000000000" pitchFamily="2" charset="-127"/>
            </a:endParaRPr>
          </a:p>
        </p:txBody>
      </p:sp>
      <p:sp>
        <p:nvSpPr>
          <p:cNvPr id="8" name="TextBox 7"/>
          <p:cNvSpPr txBox="1"/>
          <p:nvPr/>
        </p:nvSpPr>
        <p:spPr>
          <a:xfrm>
            <a:off x="2252681" y="4484911"/>
            <a:ext cx="21124718" cy="892552"/>
          </a:xfrm>
          <a:prstGeom prst="rect">
            <a:avLst/>
          </a:prstGeom>
          <a:noFill/>
        </p:spPr>
        <p:txBody>
          <a:bodyPr wrap="square" rtlCol="0">
            <a:spAutoFit/>
          </a:bodyPr>
          <a:lstStyle/>
          <a:p>
            <a:pPr fontAlgn="base" latinLnBrk="0"/>
            <a:r>
              <a:rPr lang="en-US" altLang="ko-KR" sz="5200" b="1" dirty="0" smtClean="0">
                <a:solidFill>
                  <a:schemeClr val="bg1"/>
                </a:solidFill>
                <a:latin typeface="KoPub돋움체 Bold" panose="00000800000000000000" pitchFamily="2" charset="-127"/>
                <a:ea typeface="KoPub돋움체 Bold" panose="00000800000000000000" pitchFamily="2" charset="-127"/>
              </a:rPr>
              <a:t>_</a:t>
            </a:r>
            <a:r>
              <a:rPr lang="ko-KR" altLang="en-US" sz="5200" b="1" dirty="0" smtClean="0">
                <a:solidFill>
                  <a:schemeClr val="bg1"/>
                </a:solidFill>
                <a:latin typeface="KoPub돋움체 Bold" panose="00000800000000000000" pitchFamily="2" charset="-127"/>
                <a:ea typeface="KoPub돋움체 Bold" panose="00000800000000000000" pitchFamily="2" charset="-127"/>
              </a:rPr>
              <a:t>김동현</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err="1" smtClean="0">
                <a:solidFill>
                  <a:schemeClr val="bg1"/>
                </a:solidFill>
                <a:latin typeface="KoPub돋움체 Bold" panose="00000800000000000000" pitchFamily="2" charset="-127"/>
                <a:ea typeface="KoPub돋움체 Bold" panose="00000800000000000000" pitchFamily="2" charset="-127"/>
              </a:rPr>
              <a:t>조상원</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smtClean="0">
                <a:solidFill>
                  <a:schemeClr val="bg1"/>
                </a:solidFill>
                <a:latin typeface="KoPub돋움체 Bold" panose="00000800000000000000" pitchFamily="2" charset="-127"/>
                <a:ea typeface="KoPub돋움체 Bold" panose="00000800000000000000" pitchFamily="2" charset="-127"/>
              </a:rPr>
              <a:t>이동엽           </a:t>
            </a:r>
            <a:r>
              <a:rPr lang="ko-KR" altLang="en-US" sz="5200" dirty="0" smtClean="0">
                <a:solidFill>
                  <a:schemeClr val="bg1"/>
                </a:solidFill>
                <a:latin typeface="KoPub돋움체 Bold" panose="00000800000000000000" pitchFamily="2" charset="-127"/>
                <a:ea typeface="KoPub돋움체 Bold" panose="00000800000000000000" pitchFamily="2" charset="-127"/>
              </a:rPr>
              <a:t>동명대학교</a:t>
            </a:r>
            <a:r>
              <a:rPr lang="en-US" altLang="ko-KR" sz="5200" dirty="0" smtClean="0">
                <a:solidFill>
                  <a:schemeClr val="bg1"/>
                </a:solidFill>
                <a:latin typeface="KoPub돋움체 Bold" panose="00000800000000000000" pitchFamily="2" charset="-127"/>
                <a:ea typeface="KoPub돋움체 Bold" panose="00000800000000000000" pitchFamily="2" charset="-127"/>
              </a:rPr>
              <a:t> </a:t>
            </a:r>
            <a:r>
              <a:rPr lang="ko-KR" altLang="en-US" sz="5200" dirty="0" err="1" smtClean="0">
                <a:solidFill>
                  <a:schemeClr val="bg1"/>
                </a:solidFill>
                <a:latin typeface="KoPub돋움체 Bold" panose="00000800000000000000" pitchFamily="2" charset="-127"/>
                <a:ea typeface="KoPub돋움체 Bold" panose="00000800000000000000" pitchFamily="2" charset="-127"/>
              </a:rPr>
              <a:t>게임공학과</a:t>
            </a:r>
            <a:endParaRPr lang="en-US" altLang="ko-KR" sz="5200" dirty="0" smtClean="0">
              <a:solidFill>
                <a:schemeClr val="bg1"/>
              </a:solidFill>
              <a:latin typeface="KoPub돋움체 Bold" panose="00000800000000000000" pitchFamily="2" charset="-127"/>
              <a:ea typeface="KoPub돋움체 Bold" panose="00000800000000000000" pitchFamily="2" charset="-127"/>
            </a:endParaRPr>
          </a:p>
        </p:txBody>
      </p:sp>
      <p:sp>
        <p:nvSpPr>
          <p:cNvPr id="9" name="모서리가 둥근 직사각형 8"/>
          <p:cNvSpPr/>
          <p:nvPr/>
        </p:nvSpPr>
        <p:spPr>
          <a:xfrm>
            <a:off x="1309688" y="6435522"/>
            <a:ext cx="29779912" cy="35912628"/>
          </a:xfrm>
          <a:prstGeom prst="roundRect">
            <a:avLst>
              <a:gd name="adj" fmla="val 166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dirty="0">
              <a:latin typeface="KoPub돋움체 Bold" panose="00000800000000000000" pitchFamily="2" charset="-127"/>
              <a:ea typeface="KoPub돋움체 Bold" panose="00000800000000000000" pitchFamily="2" charset="-127"/>
            </a:endParaRPr>
          </a:p>
        </p:txBody>
      </p:sp>
      <p:sp>
        <p:nvSpPr>
          <p:cNvPr id="10" name="모서리가 둥근 직사각형 9"/>
          <p:cNvSpPr/>
          <p:nvPr/>
        </p:nvSpPr>
        <p:spPr>
          <a:xfrm>
            <a:off x="25203179" y="301075"/>
            <a:ext cx="6792688" cy="2585323"/>
          </a:xfrm>
          <a:prstGeom prst="roundRect">
            <a:avLst>
              <a:gd name="adj" fmla="val 255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pic>
        <p:nvPicPr>
          <p:cNvPr id="11" name="그림 10"/>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5738" y1="53025" x2="35738" y2="53025"/>
                        <a14:foregroundMark x1="31879" y1="49822" x2="31879" y2="49822"/>
                        <a14:foregroundMark x1="34228" y1="55991" x2="34228" y2="55991"/>
                        <a14:foregroundMark x1="40268" y1="50297" x2="40268" y2="50297"/>
                        <a14:foregroundMark x1="31879" y1="76394" x2="31879" y2="76394"/>
                        <a14:foregroundMark x1="44295" y1="77936" x2="44295" y2="77936"/>
                        <a14:foregroundMark x1="45470" y1="77817" x2="45470" y2="77817"/>
                        <a14:foregroundMark x1="44128" y1="79478" x2="44128" y2="79478"/>
                        <a14:foregroundMark x1="43624" y1="79478" x2="43624" y2="79478"/>
                        <a14:foregroundMark x1="50839" y1="77817" x2="50839" y2="77817"/>
                        <a14:foregroundMark x1="55034" y1="77817" x2="55034" y2="77817"/>
                        <a14:foregroundMark x1="57383" y1="78410" x2="57383" y2="78410"/>
                        <a14:foregroundMark x1="60235" y1="77936" x2="60235" y2="77936"/>
                        <a14:foregroundMark x1="62584" y1="78529" x2="62584" y2="78529"/>
                        <a14:foregroundMark x1="61913" y1="80071" x2="61913" y2="80071"/>
                        <a14:foregroundMark x1="59899" y1="79122" x2="59899" y2="79122"/>
                        <a14:foregroundMark x1="66779" y1="79359" x2="66779" y2="79359"/>
                        <a14:foregroundMark x1="44128" y1="83155" x2="44128" y2="83155"/>
                        <a14:foregroundMark x1="44128" y1="82325" x2="44128" y2="82325"/>
                        <a14:foregroundMark x1="45805" y1="82562" x2="45805" y2="82562"/>
                        <a14:foregroundMark x1="46477" y1="82325" x2="46477" y2="82325"/>
                        <a14:foregroundMark x1="47651" y1="83155" x2="47651" y2="83155"/>
                        <a14:foregroundMark x1="48490" y1="82444" x2="48490" y2="82444"/>
                        <a14:foregroundMark x1="51174" y1="82444" x2="51174" y2="82444"/>
                        <a14:foregroundMark x1="52181" y1="82681" x2="52181" y2="82681"/>
                        <a14:foregroundMark x1="52517" y1="82325" x2="52517" y2="82325"/>
                        <a14:foregroundMark x1="53188" y1="82681" x2="53188" y2="82681"/>
                        <a14:foregroundMark x1="54866" y1="82325" x2="54866" y2="82325"/>
                        <a14:foregroundMark x1="56711" y1="82444" x2="56711" y2="82444"/>
                        <a14:foregroundMark x1="59564" y1="82325" x2="59564" y2="82325"/>
                        <a14:foregroundMark x1="58557" y1="82444" x2="58557" y2="82444"/>
                        <a14:foregroundMark x1="61242" y1="82681" x2="61242" y2="82681"/>
                        <a14:foregroundMark x1="61913" y1="82444" x2="61913" y2="82444"/>
                        <a14:foregroundMark x1="63423" y1="82444" x2="63423" y2="82444"/>
                        <a14:foregroundMark x1="64933" y1="82325" x2="64933" y2="82325"/>
                        <a14:foregroundMark x1="68121" y1="82800" x2="68121" y2="82800"/>
                        <a14:foregroundMark x1="70302" y1="82681" x2="70302" y2="82681"/>
                      </a14:backgroundRemoval>
                    </a14:imgEffect>
                  </a14:imgLayer>
                </a14:imgProps>
              </a:ext>
              <a:ext uri="{28A0092B-C50C-407E-A947-70E740481C1C}">
                <a14:useLocalDpi xmlns:a14="http://schemas.microsoft.com/office/drawing/2010/main" val="0"/>
              </a:ext>
            </a:extLst>
          </a:blip>
          <a:srcRect l="26916" t="73012" r="27237" b="13868"/>
          <a:stretch/>
        </p:blipFill>
        <p:spPr>
          <a:xfrm>
            <a:off x="25055694" y="424853"/>
            <a:ext cx="6792687" cy="2585323"/>
          </a:xfrm>
          <a:prstGeom prst="rect">
            <a:avLst/>
          </a:prstGeom>
        </p:spPr>
      </p:pic>
      <p:sp>
        <p:nvSpPr>
          <p:cNvPr id="57" name="모서리가 둥근 직사각형 56"/>
          <p:cNvSpPr/>
          <p:nvPr/>
        </p:nvSpPr>
        <p:spPr>
          <a:xfrm>
            <a:off x="1538288" y="6633007"/>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프로젝트 개요</a:t>
            </a:r>
            <a:endParaRPr lang="ko-KR" altLang="en-US" sz="6000" b="1" dirty="0">
              <a:latin typeface="KoPub돋움체 Bold" panose="00000800000000000000" pitchFamily="2" charset="-127"/>
              <a:ea typeface="KoPub돋움체 Bold" panose="00000800000000000000" pitchFamily="2" charset="-127"/>
            </a:endParaRPr>
          </a:p>
        </p:txBody>
      </p:sp>
      <p:sp>
        <p:nvSpPr>
          <p:cNvPr id="58" name="양쪽 대괄호 57"/>
          <p:cNvSpPr/>
          <p:nvPr/>
        </p:nvSpPr>
        <p:spPr>
          <a:xfrm>
            <a:off x="1673935" y="8548670"/>
            <a:ext cx="13650099" cy="3946810"/>
          </a:xfrm>
          <a:prstGeom prst="bracketPair">
            <a:avLst>
              <a:gd name="adj" fmla="val 403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유사 </a:t>
            </a:r>
            <a:r>
              <a:rPr lang="ko-KR" altLang="en-US" sz="4800" dirty="0">
                <a:latin typeface="KoPub돋움체 Bold" panose="00000800000000000000" pitchFamily="2" charset="-127"/>
                <a:ea typeface="KoPub돋움체 Bold" panose="00000800000000000000" pitchFamily="2" charset="-127"/>
              </a:rPr>
              <a:t>장르의 </a:t>
            </a:r>
            <a:r>
              <a:rPr lang="ko-KR" altLang="en-US" sz="4800" dirty="0" smtClean="0">
                <a:latin typeface="KoPub돋움체 Bold" panose="00000800000000000000" pitchFamily="2" charset="-127"/>
                <a:ea typeface="KoPub돋움체 Bold" panose="00000800000000000000" pitchFamily="2" charset="-127"/>
              </a:rPr>
              <a:t>양산형 </a:t>
            </a:r>
            <a:r>
              <a:rPr lang="ko-KR" altLang="en-US" sz="4800" dirty="0">
                <a:latin typeface="KoPub돋움체 Bold" panose="00000800000000000000" pitchFamily="2" charset="-127"/>
                <a:ea typeface="KoPub돋움체 Bold" panose="00000800000000000000" pitchFamily="2" charset="-127"/>
              </a:rPr>
              <a:t>게임이 </a:t>
            </a:r>
            <a:r>
              <a:rPr lang="ko-KR" altLang="en-US" sz="4800" dirty="0" smtClean="0">
                <a:latin typeface="KoPub돋움체 Bold" panose="00000800000000000000" pitchFamily="2" charset="-127"/>
                <a:ea typeface="KoPub돋움체 Bold" panose="00000800000000000000" pitchFamily="2" charset="-127"/>
              </a:rPr>
              <a:t>지나치게 많음</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새로운 게임을 개발하는 아이디어의 중요성 절감</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새로운 </a:t>
            </a:r>
            <a:r>
              <a:rPr lang="ko-KR" altLang="en-US" sz="4800" dirty="0">
                <a:latin typeface="KoPub돋움체 Bold" panose="00000800000000000000" pitchFamily="2" charset="-127"/>
                <a:ea typeface="KoPub돋움체 Bold" panose="00000800000000000000" pitchFamily="2" charset="-127"/>
              </a:rPr>
              <a:t>게임 장르를 </a:t>
            </a:r>
            <a:r>
              <a:rPr lang="ko-KR" altLang="en-US" sz="4800" dirty="0" smtClean="0">
                <a:latin typeface="KoPub돋움체 Bold" panose="00000800000000000000" pitchFamily="2" charset="-127"/>
                <a:ea typeface="KoPub돋움체 Bold" panose="00000800000000000000" pitchFamily="2" charset="-127"/>
              </a:rPr>
              <a:t>기획 </a:t>
            </a:r>
            <a:r>
              <a:rPr lang="en-US" altLang="ko-KR" sz="4800" dirty="0" smtClean="0">
                <a:latin typeface="KoPub돋움체 Bold" panose="00000800000000000000" pitchFamily="2" charset="-127"/>
                <a:ea typeface="KoPub돋움체 Bold" panose="00000800000000000000" pitchFamily="2" charset="-127"/>
              </a:rPr>
              <a:t>- </a:t>
            </a:r>
            <a:r>
              <a:rPr lang="ko-KR" altLang="en-US" sz="4800" dirty="0" smtClean="0">
                <a:latin typeface="KoPub돋움체 Bold" panose="00000800000000000000" pitchFamily="2" charset="-127"/>
                <a:ea typeface="KoPub돋움체 Bold" panose="00000800000000000000" pitchFamily="2" charset="-127"/>
              </a:rPr>
              <a:t>체스와 시뮬레이터</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개발할 </a:t>
            </a:r>
            <a:r>
              <a:rPr lang="ko-KR" altLang="en-US" sz="4800" dirty="0">
                <a:latin typeface="KoPub돋움체 Bold" panose="00000800000000000000" pitchFamily="2" charset="-127"/>
                <a:ea typeface="KoPub돋움체 Bold" panose="00000800000000000000" pitchFamily="2" charset="-127"/>
              </a:rPr>
              <a:t>게임의 예상 이용자는 </a:t>
            </a:r>
            <a:r>
              <a:rPr lang="ko-KR" altLang="en-US" sz="4800" dirty="0" smtClean="0">
                <a:latin typeface="KoPub돋움체 Bold" panose="00000800000000000000" pitchFamily="2" charset="-127"/>
                <a:ea typeface="KoPub돋움체 Bold" panose="00000800000000000000" pitchFamily="2" charset="-127"/>
              </a:rPr>
              <a:t>호기심 많은 청소년</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청소년 사용자들의 요구 </a:t>
            </a:r>
            <a:r>
              <a:rPr lang="en-US" altLang="ko-KR" sz="4800" dirty="0" smtClean="0">
                <a:latin typeface="KoPub돋움체 Bold" panose="00000800000000000000" pitchFamily="2" charset="-127"/>
                <a:ea typeface="KoPub돋움체 Bold" panose="00000800000000000000" pitchFamily="2" charset="-127"/>
              </a:rPr>
              <a:t>– </a:t>
            </a:r>
            <a:r>
              <a:rPr lang="ko-KR" altLang="en-US" sz="4800" dirty="0" smtClean="0">
                <a:latin typeface="KoPub돋움체 Bold" panose="00000800000000000000" pitchFamily="2" charset="-127"/>
                <a:ea typeface="KoPub돋움체 Bold" panose="00000800000000000000" pitchFamily="2" charset="-127"/>
              </a:rPr>
              <a:t>질리지 않는 게임</a:t>
            </a:r>
            <a:endParaRPr lang="ko-KR" altLang="en-US" sz="7200" dirty="0">
              <a:solidFill>
                <a:schemeClr val="tx1"/>
              </a:solidFill>
              <a:latin typeface="KoPub돋움체 Bold" panose="00000800000000000000" pitchFamily="2" charset="-127"/>
              <a:ea typeface="KoPub돋움체 Bold" panose="00000800000000000000" pitchFamily="2" charset="-127"/>
            </a:endParaRPr>
          </a:p>
        </p:txBody>
      </p:sp>
      <p:pic>
        <p:nvPicPr>
          <p:cNvPr id="65" name="_x449889496" descr="EMB00001b1cbda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25875" y="3118210"/>
            <a:ext cx="5465283" cy="1802784"/>
          </a:xfrm>
          <a:prstGeom prst="rect">
            <a:avLst/>
          </a:prstGeom>
          <a:noFill/>
          <a:extLst>
            <a:ext uri="{909E8E84-426E-40DD-AFC4-6F175D3DCCD1}">
              <a14:hiddenFill xmlns:a14="http://schemas.microsoft.com/office/drawing/2010/main">
                <a:solidFill>
                  <a:srgbClr val="FFFFFF"/>
                </a:solidFill>
              </a14:hiddenFill>
            </a:ext>
          </a:extLst>
        </p:spPr>
      </p:pic>
      <p:sp>
        <p:nvSpPr>
          <p:cNvPr id="68" name="모서리가 둥근 직사각형 67"/>
          <p:cNvSpPr/>
          <p:nvPr/>
        </p:nvSpPr>
        <p:spPr>
          <a:xfrm>
            <a:off x="1967360" y="38349574"/>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기대효과</a:t>
            </a:r>
            <a:endParaRPr lang="ko-KR" altLang="en-US" sz="6000" b="1" dirty="0">
              <a:latin typeface="KoPub돋움체 Bold" panose="00000800000000000000" pitchFamily="2" charset="-127"/>
              <a:ea typeface="KoPub돋움체 Bold" panose="00000800000000000000" pitchFamily="2" charset="-127"/>
            </a:endParaRPr>
          </a:p>
        </p:txBody>
      </p:sp>
      <p:sp>
        <p:nvSpPr>
          <p:cNvPr id="48" name="모서리가 둥근 직사각형 47"/>
          <p:cNvSpPr/>
          <p:nvPr/>
        </p:nvSpPr>
        <p:spPr>
          <a:xfrm>
            <a:off x="1538288" y="1312134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구현 내용</a:t>
            </a:r>
            <a:endParaRPr lang="ko-KR" altLang="en-US" sz="6000" b="1" dirty="0">
              <a:latin typeface="KoPub돋움체 Bold" panose="00000800000000000000" pitchFamily="2" charset="-127"/>
              <a:ea typeface="KoPub돋움체 Bold" panose="00000800000000000000" pitchFamily="2" charset="-127"/>
            </a:endParaRPr>
          </a:p>
        </p:txBody>
      </p:sp>
      <p:sp>
        <p:nvSpPr>
          <p:cNvPr id="49" name="양쪽 대괄호 48"/>
          <p:cNvSpPr/>
          <p:nvPr/>
        </p:nvSpPr>
        <p:spPr>
          <a:xfrm>
            <a:off x="16101342" y="8558957"/>
            <a:ext cx="14552113" cy="3936524"/>
          </a:xfrm>
          <a:prstGeom prst="bracketPair">
            <a:avLst>
              <a:gd name="adj" fmla="val 403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r>
              <a:rPr lang="ko-KR" altLang="en-US" sz="4800" dirty="0" smtClean="0">
                <a:latin typeface="KoPub돋움체 Bold" panose="00000800000000000000" pitchFamily="2" charset="-127"/>
                <a:ea typeface="KoPub돋움체 Bold" panose="00000800000000000000" pitchFamily="2" charset="-127"/>
              </a:rPr>
              <a:t>핵심 개발 도구 워크래프트 </a:t>
            </a:r>
            <a:r>
              <a:rPr lang="ko-KR" altLang="en-US" sz="4800" dirty="0">
                <a:latin typeface="KoPub돋움체 Bold" panose="00000800000000000000" pitchFamily="2" charset="-127"/>
                <a:ea typeface="KoPub돋움체 Bold" panose="00000800000000000000" pitchFamily="2" charset="-127"/>
              </a:rPr>
              <a:t>맵 제작 </a:t>
            </a:r>
            <a:r>
              <a:rPr lang="ko-KR" altLang="en-US" sz="4800" dirty="0" smtClean="0">
                <a:latin typeface="KoPub돋움체 Bold" panose="00000800000000000000" pitchFamily="2" charset="-127"/>
                <a:ea typeface="KoPub돋움체 Bold" panose="00000800000000000000" pitchFamily="2" charset="-127"/>
              </a:rPr>
              <a:t>툴</a:t>
            </a:r>
            <a:endParaRPr lang="en-US" altLang="ko-KR" sz="4800" dirty="0" smtClean="0">
              <a:latin typeface="KoPub돋움체 Bold" panose="00000800000000000000" pitchFamily="2" charset="-127"/>
              <a:ea typeface="KoPub돋움체 Bold" panose="00000800000000000000" pitchFamily="2" charset="-127"/>
            </a:endParaRPr>
          </a:p>
          <a:p>
            <a:r>
              <a:rPr lang="ko-KR" altLang="en-US" sz="4800" dirty="0" smtClean="0">
                <a:latin typeface="KoPub돋움체 Bold" panose="00000800000000000000" pitchFamily="2" charset="-127"/>
                <a:ea typeface="KoPub돋움체 Bold" panose="00000800000000000000" pitchFamily="2" charset="-127"/>
              </a:rPr>
              <a:t>익숙한 게임이지만</a:t>
            </a:r>
            <a:r>
              <a:rPr lang="en-US" altLang="ko-KR" sz="4800" dirty="0">
                <a:latin typeface="KoPub돋움체 Bold" panose="00000800000000000000" pitchFamily="2" charset="-127"/>
                <a:ea typeface="KoPub돋움체 Bold" panose="00000800000000000000" pitchFamily="2" charset="-127"/>
              </a:rPr>
              <a:t> </a:t>
            </a:r>
            <a:r>
              <a:rPr lang="ko-KR" altLang="en-US" sz="4800" dirty="0" smtClean="0">
                <a:latin typeface="KoPub돋움체 Bold" panose="00000800000000000000" pitchFamily="2" charset="-127"/>
                <a:ea typeface="KoPub돋움체 Bold" panose="00000800000000000000" pitchFamily="2" charset="-127"/>
              </a:rPr>
              <a:t>이를 활용한 새로운 게임 제작 가능</a:t>
            </a:r>
            <a:endParaRPr lang="en-US" altLang="ko-KR" sz="4800" dirty="0" smtClean="0">
              <a:latin typeface="KoPub돋움체 Bold" panose="00000800000000000000" pitchFamily="2" charset="-127"/>
              <a:ea typeface="KoPub돋움체 Bold" panose="00000800000000000000" pitchFamily="2" charset="-127"/>
            </a:endParaRPr>
          </a:p>
          <a:p>
            <a:r>
              <a:rPr lang="ko-KR" altLang="en-US" sz="4800" dirty="0" smtClean="0">
                <a:latin typeface="KoPub돋움체 Bold" panose="00000800000000000000" pitchFamily="2" charset="-127"/>
                <a:ea typeface="KoPub돋움체 Bold" panose="00000800000000000000" pitchFamily="2" charset="-127"/>
              </a:rPr>
              <a:t>게임 제작의 핵심은 게임 개발 도구가 아니라 창의성</a:t>
            </a:r>
            <a:endParaRPr lang="en-US" altLang="ko-KR" sz="4800" dirty="0" smtClean="0">
              <a:latin typeface="KoPub돋움체 Bold" panose="00000800000000000000" pitchFamily="2" charset="-127"/>
              <a:ea typeface="KoPub돋움체 Bold" panose="00000800000000000000" pitchFamily="2" charset="-127"/>
            </a:endParaRPr>
          </a:p>
          <a:p>
            <a:r>
              <a:rPr lang="ko-KR" altLang="en-US" sz="4800" dirty="0" smtClean="0">
                <a:latin typeface="KoPub돋움체 Bold" panose="00000800000000000000" pitchFamily="2" charset="-127"/>
                <a:ea typeface="KoPub돋움체 Bold" panose="00000800000000000000" pitchFamily="2" charset="-127"/>
              </a:rPr>
              <a:t>이를 입증하기 위한 프로젝트</a:t>
            </a:r>
            <a:endParaRPr lang="en-US" altLang="ko-KR" sz="4800" dirty="0" smtClean="0">
              <a:latin typeface="KoPub돋움체 Bold" panose="00000800000000000000" pitchFamily="2" charset="-127"/>
              <a:ea typeface="KoPub돋움체 Bold" panose="00000800000000000000" pitchFamily="2" charset="-127"/>
            </a:endParaRPr>
          </a:p>
          <a:p>
            <a:r>
              <a:rPr lang="ko-KR" altLang="en-US" sz="4800" dirty="0" smtClean="0">
                <a:latin typeface="KoPub돋움체 Bold" panose="00000800000000000000" pitchFamily="2" charset="-127"/>
                <a:ea typeface="KoPub돋움체 Bold" panose="00000800000000000000" pitchFamily="2" charset="-127"/>
              </a:rPr>
              <a:t>워크래프트 맵 제작 도구로 신선한 게임 제작</a:t>
            </a:r>
            <a:endParaRPr lang="en-US" altLang="ko-KR" sz="4800" dirty="0" smtClean="0">
              <a:latin typeface="KoPub돋움체 Bold" panose="00000800000000000000" pitchFamily="2" charset="-127"/>
              <a:ea typeface="KoPub돋움체 Bold" panose="00000800000000000000" pitchFamily="2" charset="-127"/>
            </a:endParaRPr>
          </a:p>
        </p:txBody>
      </p:sp>
      <p:sp>
        <p:nvSpPr>
          <p:cNvPr id="50" name="모서리가 둥근 직사각형 49"/>
          <p:cNvSpPr/>
          <p:nvPr/>
        </p:nvSpPr>
        <p:spPr>
          <a:xfrm>
            <a:off x="16080968" y="6633006"/>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개발 환경</a:t>
            </a:r>
            <a:endParaRPr lang="ko-KR" altLang="en-US" sz="6000" b="1" dirty="0">
              <a:latin typeface="KoPub돋움체 Bold" panose="00000800000000000000" pitchFamily="2" charset="-127"/>
              <a:ea typeface="KoPub돋움체 Bold" panose="00000800000000000000" pitchFamily="2" charset="-127"/>
            </a:endParaRPr>
          </a:p>
        </p:txBody>
      </p:sp>
      <p:pic>
        <p:nvPicPr>
          <p:cNvPr id="2049" name="_x260339416" descr="EMB000045602d9e"/>
          <p:cNvPicPr>
            <a:picLocks noChangeAspect="1" noChangeArrowheads="1"/>
          </p:cNvPicPr>
          <p:nvPr/>
        </p:nvPicPr>
        <p:blipFill rotWithShape="1">
          <a:blip r:embed="rId6">
            <a:extLst>
              <a:ext uri="{28A0092B-C50C-407E-A947-70E740481C1C}">
                <a14:useLocalDpi xmlns:a14="http://schemas.microsoft.com/office/drawing/2010/main" val="0"/>
              </a:ext>
            </a:extLst>
          </a:blip>
          <a:srcRect t="14431" b="16153"/>
          <a:stretch/>
        </p:blipFill>
        <p:spPr bwMode="auto">
          <a:xfrm>
            <a:off x="4496641" y="19021805"/>
            <a:ext cx="23209401" cy="9059536"/>
          </a:xfrm>
          <a:prstGeom prst="rect">
            <a:avLst/>
          </a:prstGeom>
          <a:noFill/>
          <a:extLst>
            <a:ext uri="{909E8E84-426E-40DD-AFC4-6F175D3DCCD1}">
              <a14:hiddenFill xmlns:a14="http://schemas.microsoft.com/office/drawing/2010/main">
                <a:solidFill>
                  <a:srgbClr val="FFFFFF"/>
                </a:solidFill>
              </a14:hiddenFill>
            </a:ext>
          </a:extLst>
        </p:spPr>
      </p:pic>
      <p:sp>
        <p:nvSpPr>
          <p:cNvPr id="55" name="양쪽 대괄호 54"/>
          <p:cNvSpPr/>
          <p:nvPr/>
        </p:nvSpPr>
        <p:spPr>
          <a:xfrm>
            <a:off x="2335723" y="40636507"/>
            <a:ext cx="28776226" cy="1425258"/>
          </a:xfrm>
          <a:prstGeom prst="bracketPair">
            <a:avLst>
              <a:gd name="adj" fmla="val 403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a:latin typeface="KoPub돋움체 Bold" panose="00000800000000000000" pitchFamily="2" charset="-127"/>
                <a:ea typeface="KoPub돋움체 Bold" panose="00000800000000000000" pitchFamily="2" charset="-127"/>
              </a:rPr>
              <a:t>유저들이 더 오래 </a:t>
            </a:r>
            <a:r>
              <a:rPr lang="ko-KR" altLang="en-US" sz="4800" dirty="0" smtClean="0">
                <a:latin typeface="KoPub돋움체 Bold" panose="00000800000000000000" pitchFamily="2" charset="-127"/>
                <a:ea typeface="KoPub돋움체 Bold" panose="00000800000000000000" pitchFamily="2" charset="-127"/>
              </a:rPr>
              <a:t>즐겁게 </a:t>
            </a:r>
            <a:r>
              <a:rPr lang="ko-KR" altLang="en-US" sz="4800" dirty="0">
                <a:latin typeface="KoPub돋움체 Bold" panose="00000800000000000000" pitchFamily="2" charset="-127"/>
                <a:ea typeface="KoPub돋움체 Bold" panose="00000800000000000000" pitchFamily="2" charset="-127"/>
              </a:rPr>
              <a:t>플레이를 할 수 있는 게임 환경 </a:t>
            </a:r>
            <a:r>
              <a:rPr lang="ko-KR" altLang="en-US" sz="4800" dirty="0" smtClean="0">
                <a:latin typeface="KoPub돋움체 Bold" panose="00000800000000000000" pitchFamily="2" charset="-127"/>
                <a:ea typeface="KoPub돋움체 Bold" panose="00000800000000000000" pitchFamily="2" charset="-127"/>
              </a:rPr>
              <a:t>구현 </a:t>
            </a:r>
            <a:r>
              <a:rPr lang="en-US" altLang="ko-KR" sz="4800" dirty="0" smtClean="0">
                <a:latin typeface="KoPub돋움체 Bold" panose="00000800000000000000" pitchFamily="2" charset="-127"/>
                <a:ea typeface="KoPub돋움체 Bold" panose="00000800000000000000" pitchFamily="2" charset="-127"/>
              </a:rPr>
              <a:t>/ </a:t>
            </a:r>
            <a:r>
              <a:rPr lang="ko-KR" altLang="en-US" sz="4800" dirty="0" smtClean="0">
                <a:latin typeface="KoPub돋움체 Bold" panose="00000800000000000000" pitchFamily="2" charset="-127"/>
                <a:ea typeface="KoPub돋움체 Bold" panose="00000800000000000000" pitchFamily="2" charset="-127"/>
              </a:rPr>
              <a:t>다양한 </a:t>
            </a:r>
            <a:r>
              <a:rPr lang="ko-KR" altLang="en-US" sz="4800" dirty="0">
                <a:latin typeface="KoPub돋움체 Bold" panose="00000800000000000000" pitchFamily="2" charset="-127"/>
                <a:ea typeface="KoPub돋움체 Bold" panose="00000800000000000000" pitchFamily="2" charset="-127"/>
              </a:rPr>
              <a:t>플레이가 가능한 </a:t>
            </a:r>
            <a:r>
              <a:rPr lang="ko-KR" altLang="en-US" sz="4800" dirty="0" smtClean="0">
                <a:latin typeface="KoPub돋움체 Bold" panose="00000800000000000000" pitchFamily="2" charset="-127"/>
                <a:ea typeface="KoPub돋움체 Bold" panose="00000800000000000000" pitchFamily="2" charset="-127"/>
              </a:rPr>
              <a:t>게임 </a:t>
            </a:r>
            <a:r>
              <a:rPr lang="ko-KR" altLang="en-US" sz="4800" dirty="0">
                <a:latin typeface="KoPub돋움체 Bold" panose="00000800000000000000" pitchFamily="2" charset="-127"/>
                <a:ea typeface="KoPub돋움체 Bold" panose="00000800000000000000" pitchFamily="2" charset="-127"/>
              </a:rPr>
              <a:t>환경 </a:t>
            </a:r>
            <a:r>
              <a:rPr lang="ko-KR" altLang="en-US" sz="4800" dirty="0" smtClean="0">
                <a:latin typeface="KoPub돋움체 Bold" panose="00000800000000000000" pitchFamily="2" charset="-127"/>
                <a:ea typeface="KoPub돋움체 Bold" panose="00000800000000000000" pitchFamily="2" charset="-127"/>
              </a:rPr>
              <a:t>생성 기법</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사용자의 요구를 파악하고 이를 게임에 반영할 수 있는 환경의 구축</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endParaRPr lang="en-US" altLang="ko-KR" sz="4800" dirty="0" smtClean="0">
              <a:latin typeface="KoPub돋움체 Bold" panose="00000800000000000000" pitchFamily="2" charset="-127"/>
              <a:ea typeface="KoPub돋움체 Bold" panose="00000800000000000000" pitchFamily="2" charset="-127"/>
            </a:endParaRPr>
          </a:p>
        </p:txBody>
      </p:sp>
      <p:pic>
        <p:nvPicPr>
          <p:cNvPr id="2053" name="_x260571680" descr="EMB000045602da1"/>
          <p:cNvPicPr>
            <a:picLocks noChangeAspect="1" noChangeArrowheads="1"/>
          </p:cNvPicPr>
          <p:nvPr/>
        </p:nvPicPr>
        <p:blipFill rotWithShape="1">
          <a:blip r:embed="rId7">
            <a:extLst>
              <a:ext uri="{28A0092B-C50C-407E-A947-70E740481C1C}">
                <a14:useLocalDpi xmlns:a14="http://schemas.microsoft.com/office/drawing/2010/main" val="0"/>
              </a:ext>
            </a:extLst>
          </a:blip>
          <a:srcRect t="15057" b="14678"/>
          <a:stretch/>
        </p:blipFill>
        <p:spPr bwMode="auto">
          <a:xfrm>
            <a:off x="4496641" y="28290112"/>
            <a:ext cx="23209401" cy="9170367"/>
          </a:xfrm>
          <a:prstGeom prst="rect">
            <a:avLst/>
          </a:prstGeom>
          <a:noFill/>
          <a:extLst>
            <a:ext uri="{909E8E84-426E-40DD-AFC4-6F175D3DCCD1}">
              <a14:hiddenFill xmlns:a14="http://schemas.microsoft.com/office/drawing/2010/main">
                <a:solidFill>
                  <a:srgbClr val="FFFFFF"/>
                </a:solidFill>
              </a14:hiddenFill>
            </a:ext>
          </a:extLst>
        </p:spPr>
      </p:pic>
      <p:sp>
        <p:nvSpPr>
          <p:cNvPr id="59" name="양쪽 대괄호 58"/>
          <p:cNvSpPr/>
          <p:nvPr/>
        </p:nvSpPr>
        <p:spPr>
          <a:xfrm>
            <a:off x="1833853" y="15120262"/>
            <a:ext cx="28819602" cy="3624697"/>
          </a:xfrm>
          <a:prstGeom prst="bracketPair">
            <a:avLst>
              <a:gd name="adj" fmla="val 403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err="1">
                <a:latin typeface="KoPub돋움체 Bold" panose="00000800000000000000" pitchFamily="2" charset="-127"/>
                <a:ea typeface="KoPub돋움체 Bold" panose="00000800000000000000" pitchFamily="2" charset="-127"/>
              </a:rPr>
              <a:t>오토체스와</a:t>
            </a:r>
            <a:r>
              <a:rPr lang="ko-KR" altLang="en-US" sz="4800" dirty="0">
                <a:latin typeface="KoPub돋움체 Bold" panose="00000800000000000000" pitchFamily="2" charset="-127"/>
                <a:ea typeface="KoPub돋움체 Bold" panose="00000800000000000000" pitchFamily="2" charset="-127"/>
              </a:rPr>
              <a:t> 온라인게임 리그오브레전드의 </a:t>
            </a:r>
            <a:r>
              <a:rPr lang="ko-KR" altLang="en-US" sz="4800" dirty="0" err="1">
                <a:latin typeface="KoPub돋움체 Bold" panose="00000800000000000000" pitchFamily="2" charset="-127"/>
                <a:ea typeface="KoPub돋움체 Bold" panose="00000800000000000000" pitchFamily="2" charset="-127"/>
              </a:rPr>
              <a:t>롤토체스</a:t>
            </a:r>
            <a:r>
              <a:rPr lang="ko-KR" altLang="en-US" sz="4800" dirty="0">
                <a:latin typeface="KoPub돋움체 Bold" panose="00000800000000000000" pitchFamily="2" charset="-127"/>
                <a:ea typeface="KoPub돋움체 Bold" panose="00000800000000000000" pitchFamily="2" charset="-127"/>
              </a:rPr>
              <a:t> 같은 유형의 게임 구현</a:t>
            </a:r>
          </a:p>
          <a:p>
            <a:pPr marL="685800" indent="-685800">
              <a:buFont typeface="Arial" panose="020B0604020202020204" pitchFamily="34" charset="0"/>
              <a:buChar char="•"/>
            </a:pPr>
            <a:r>
              <a:rPr lang="ko-KR" altLang="en-US" sz="4800" dirty="0">
                <a:latin typeface="KoPub돋움체 Bold" panose="00000800000000000000" pitchFamily="2" charset="-127"/>
                <a:ea typeface="KoPub돋움체 Bold" panose="00000800000000000000" pitchFamily="2" charset="-127"/>
              </a:rPr>
              <a:t>워크래프트 에디터와 트리거를 이용해 </a:t>
            </a:r>
            <a:r>
              <a:rPr lang="ko-KR" altLang="en-US" sz="4800" dirty="0" err="1">
                <a:latin typeface="KoPub돋움체 Bold" panose="00000800000000000000" pitchFamily="2" charset="-127"/>
                <a:ea typeface="KoPub돋움체 Bold" panose="00000800000000000000" pitchFamily="2" charset="-127"/>
              </a:rPr>
              <a:t>유즈맵</a:t>
            </a:r>
            <a:r>
              <a:rPr lang="ko-KR" altLang="en-US" sz="4800" dirty="0">
                <a:latin typeface="KoPub돋움체 Bold" panose="00000800000000000000" pitchFamily="2" charset="-127"/>
                <a:ea typeface="KoPub돋움체 Bold" panose="00000800000000000000" pitchFamily="2" charset="-127"/>
              </a:rPr>
              <a:t> 형식으로 구현</a:t>
            </a:r>
          </a:p>
          <a:p>
            <a:pPr marL="685800" indent="-685800">
              <a:buFont typeface="Arial" panose="020B0604020202020204" pitchFamily="34" charset="0"/>
              <a:buChar char="•"/>
            </a:pPr>
            <a:r>
              <a:rPr lang="ko-KR" altLang="en-US" sz="4800" dirty="0">
                <a:latin typeface="KoPub돋움체 Bold" panose="00000800000000000000" pitchFamily="2" charset="-127"/>
                <a:ea typeface="KoPub돋움체 Bold" panose="00000800000000000000" pitchFamily="2" charset="-127"/>
              </a:rPr>
              <a:t>몬스터 </a:t>
            </a:r>
            <a:r>
              <a:rPr lang="ko-KR" altLang="en-US" sz="4800" dirty="0" err="1">
                <a:latin typeface="KoPub돋움체 Bold" panose="00000800000000000000" pitchFamily="2" charset="-127"/>
                <a:ea typeface="KoPub돋움체 Bold" panose="00000800000000000000" pitchFamily="2" charset="-127"/>
              </a:rPr>
              <a:t>몹을</a:t>
            </a:r>
            <a:r>
              <a:rPr lang="ko-KR" altLang="en-US" sz="4800" dirty="0">
                <a:latin typeface="KoPub돋움체 Bold" panose="00000800000000000000" pitchFamily="2" charset="-127"/>
                <a:ea typeface="KoPub돋움체 Bold" panose="00000800000000000000" pitchFamily="2" charset="-127"/>
              </a:rPr>
              <a:t> 죽여서 아이템을 획득하는 방식</a:t>
            </a:r>
          </a:p>
          <a:p>
            <a:pPr marL="685800" indent="-685800">
              <a:buFont typeface="Arial" panose="020B0604020202020204" pitchFamily="34" charset="0"/>
              <a:buChar char="•"/>
            </a:pPr>
            <a:r>
              <a:rPr lang="ko-KR" altLang="en-US" sz="4800" dirty="0">
                <a:latin typeface="KoPub돋움체 Bold" panose="00000800000000000000" pitchFamily="2" charset="-127"/>
                <a:ea typeface="KoPub돋움체 Bold" panose="00000800000000000000" pitchFamily="2" charset="-127"/>
              </a:rPr>
              <a:t>체스 게임과 연동한 추가 아이템 획득 방식</a:t>
            </a:r>
          </a:p>
          <a:p>
            <a:pPr marL="685800" indent="-685800">
              <a:buFont typeface="Arial" panose="020B0604020202020204" pitchFamily="34" charset="0"/>
              <a:buChar char="•"/>
            </a:pPr>
            <a:r>
              <a:rPr lang="ko-KR" altLang="en-US" sz="4800" dirty="0">
                <a:latin typeface="KoPub돋움체 Bold" panose="00000800000000000000" pitchFamily="2" charset="-127"/>
                <a:ea typeface="KoPub돋움체 Bold" panose="00000800000000000000" pitchFamily="2" charset="-127"/>
              </a:rPr>
              <a:t>복합적인 장르 결합과 확률적 동작 등을 통한 질리지 않는 게임 구현</a:t>
            </a:r>
            <a:endParaRPr lang="en-US" altLang="ko-KR" sz="4800" dirty="0" smtClean="0">
              <a:latin typeface="KoPub돋움체 Bold" panose="00000800000000000000" pitchFamily="2" charset="-127"/>
              <a:ea typeface="KoPub돋움체 Bold" panose="00000800000000000000" pitchFamily="2" charset="-127"/>
            </a:endParaRPr>
          </a:p>
        </p:txBody>
      </p:sp>
    </p:spTree>
    <p:extLst>
      <p:ext uri="{BB962C8B-B14F-4D97-AF65-F5344CB8AC3E}">
        <p14:creationId xmlns:p14="http://schemas.microsoft.com/office/powerpoint/2010/main" val="4248250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32399288" cy="432006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sp>
        <p:nvSpPr>
          <p:cNvPr id="5" name="TextBox 4"/>
          <p:cNvSpPr txBox="1"/>
          <p:nvPr/>
        </p:nvSpPr>
        <p:spPr>
          <a:xfrm>
            <a:off x="2328033" y="1175656"/>
            <a:ext cx="16240333" cy="2585323"/>
          </a:xfrm>
          <a:prstGeom prst="rect">
            <a:avLst/>
          </a:prstGeom>
          <a:noFill/>
        </p:spPr>
        <p:txBody>
          <a:bodyPr wrap="square" rtlCol="0">
            <a:spAutoFit/>
          </a:bodyPr>
          <a:lstStyle/>
          <a:p>
            <a:pPr algn="just"/>
            <a:r>
              <a:rPr lang="ko-KR" altLang="en-US" sz="6600" b="1" dirty="0" smtClean="0">
                <a:solidFill>
                  <a:schemeClr val="bg1"/>
                </a:solidFill>
                <a:latin typeface="KoPub돋움체 Bold" panose="00000800000000000000" pitchFamily="2" charset="-127"/>
                <a:ea typeface="KoPub돋움체 Bold" panose="00000800000000000000" pitchFamily="2" charset="-127"/>
              </a:rPr>
              <a:t>게임메이커를 이용한</a:t>
            </a:r>
            <a:endParaRPr lang="en-US" altLang="ko-KR" sz="6600" b="1" dirty="0" smtClean="0">
              <a:solidFill>
                <a:schemeClr val="bg1"/>
              </a:solidFill>
              <a:latin typeface="KoPub돋움체 Bold" panose="00000800000000000000" pitchFamily="2" charset="-127"/>
              <a:ea typeface="KoPub돋움체 Bold" panose="00000800000000000000" pitchFamily="2" charset="-127"/>
            </a:endParaRPr>
          </a:p>
          <a:p>
            <a:pPr algn="just"/>
            <a:r>
              <a:rPr lang="ko-KR" altLang="en-US" sz="9600" b="1" dirty="0" smtClean="0">
                <a:solidFill>
                  <a:schemeClr val="bg1"/>
                </a:solidFill>
                <a:latin typeface="KoPub돋움체 Bold" panose="00000800000000000000" pitchFamily="2" charset="-127"/>
                <a:ea typeface="KoPub돋움체 Bold" panose="00000800000000000000" pitchFamily="2" charset="-127"/>
              </a:rPr>
              <a:t>사계절 의복 코디 게임 구현</a:t>
            </a:r>
            <a:endParaRPr lang="ko-KR" altLang="en-US" sz="9600" dirty="0">
              <a:solidFill>
                <a:schemeClr val="bg1"/>
              </a:solidFill>
              <a:latin typeface="KoPub돋움체 Bold" panose="00000800000000000000" pitchFamily="2" charset="-127"/>
              <a:ea typeface="KoPub돋움체 Bold" panose="00000800000000000000" pitchFamily="2" charset="-127"/>
            </a:endParaRPr>
          </a:p>
        </p:txBody>
      </p:sp>
      <p:sp>
        <p:nvSpPr>
          <p:cNvPr id="7" name="직사각형 6"/>
          <p:cNvSpPr/>
          <p:nvPr/>
        </p:nvSpPr>
        <p:spPr>
          <a:xfrm flipH="1">
            <a:off x="1309688" y="1175657"/>
            <a:ext cx="457201" cy="230577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latin typeface="KoPub돋움체 Bold" panose="00000800000000000000" pitchFamily="2" charset="-127"/>
              <a:ea typeface="KoPub돋움체 Bold" panose="00000800000000000000" pitchFamily="2" charset="-127"/>
            </a:endParaRPr>
          </a:p>
        </p:txBody>
      </p:sp>
      <p:sp>
        <p:nvSpPr>
          <p:cNvPr id="8" name="TextBox 7"/>
          <p:cNvSpPr txBox="1"/>
          <p:nvPr/>
        </p:nvSpPr>
        <p:spPr>
          <a:xfrm>
            <a:off x="2252681" y="4484911"/>
            <a:ext cx="21124718" cy="892552"/>
          </a:xfrm>
          <a:prstGeom prst="rect">
            <a:avLst/>
          </a:prstGeom>
          <a:noFill/>
        </p:spPr>
        <p:txBody>
          <a:bodyPr wrap="square" rtlCol="0">
            <a:spAutoFit/>
          </a:bodyPr>
          <a:lstStyle/>
          <a:p>
            <a:pPr fontAlgn="base" latinLnBrk="0"/>
            <a:r>
              <a:rPr lang="en-US" altLang="ko-KR" sz="5200" b="1" dirty="0" smtClean="0">
                <a:solidFill>
                  <a:schemeClr val="bg1"/>
                </a:solidFill>
                <a:latin typeface="KoPub돋움체 Bold" panose="00000800000000000000" pitchFamily="2" charset="-127"/>
                <a:ea typeface="KoPub돋움체 Bold" panose="00000800000000000000" pitchFamily="2" charset="-127"/>
              </a:rPr>
              <a:t>_</a:t>
            </a:r>
            <a:r>
              <a:rPr lang="ko-KR" altLang="en-US" sz="5200" b="1" dirty="0" err="1" smtClean="0">
                <a:solidFill>
                  <a:schemeClr val="bg1"/>
                </a:solidFill>
                <a:latin typeface="KoPub돋움체 Bold" panose="00000800000000000000" pitchFamily="2" charset="-127"/>
                <a:ea typeface="KoPub돋움체 Bold" panose="00000800000000000000" pitchFamily="2" charset="-127"/>
              </a:rPr>
              <a:t>이승혜</a:t>
            </a:r>
            <a:r>
              <a:rPr lang="ko-KR" altLang="en-US"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dirty="0" smtClean="0">
                <a:solidFill>
                  <a:schemeClr val="bg1"/>
                </a:solidFill>
                <a:latin typeface="KoPub돋움체 Bold" panose="00000800000000000000" pitchFamily="2" charset="-127"/>
                <a:ea typeface="KoPub돋움체 Bold" panose="00000800000000000000" pitchFamily="2" charset="-127"/>
              </a:rPr>
              <a:t>동명대학교</a:t>
            </a:r>
            <a:r>
              <a:rPr lang="en-US" altLang="ko-KR" sz="5200" dirty="0" smtClean="0">
                <a:solidFill>
                  <a:schemeClr val="bg1"/>
                </a:solidFill>
                <a:latin typeface="KoPub돋움체 Bold" panose="00000800000000000000" pitchFamily="2" charset="-127"/>
                <a:ea typeface="KoPub돋움체 Bold" panose="00000800000000000000" pitchFamily="2" charset="-127"/>
              </a:rPr>
              <a:t> </a:t>
            </a:r>
            <a:r>
              <a:rPr lang="ko-KR" altLang="en-US" sz="5200" dirty="0" err="1" smtClean="0">
                <a:solidFill>
                  <a:schemeClr val="bg1"/>
                </a:solidFill>
                <a:latin typeface="KoPub돋움체 Bold" panose="00000800000000000000" pitchFamily="2" charset="-127"/>
                <a:ea typeface="KoPub돋움체 Bold" panose="00000800000000000000" pitchFamily="2" charset="-127"/>
              </a:rPr>
              <a:t>게임공학과</a:t>
            </a:r>
            <a:endParaRPr lang="en-US" altLang="ko-KR" sz="5200" dirty="0" smtClean="0">
              <a:solidFill>
                <a:schemeClr val="bg1"/>
              </a:solidFill>
              <a:latin typeface="KoPub돋움체 Bold" panose="00000800000000000000" pitchFamily="2" charset="-127"/>
              <a:ea typeface="KoPub돋움체 Bold" panose="00000800000000000000" pitchFamily="2" charset="-127"/>
            </a:endParaRPr>
          </a:p>
        </p:txBody>
      </p:sp>
      <p:sp>
        <p:nvSpPr>
          <p:cNvPr id="9" name="모서리가 둥근 직사각형 8"/>
          <p:cNvSpPr/>
          <p:nvPr/>
        </p:nvSpPr>
        <p:spPr>
          <a:xfrm>
            <a:off x="1309688" y="6435522"/>
            <a:ext cx="29779912" cy="35912628"/>
          </a:xfrm>
          <a:prstGeom prst="roundRect">
            <a:avLst>
              <a:gd name="adj" fmla="val 166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dirty="0">
              <a:latin typeface="KoPub돋움체 Bold" panose="00000800000000000000" pitchFamily="2" charset="-127"/>
              <a:ea typeface="KoPub돋움체 Bold" panose="00000800000000000000" pitchFamily="2" charset="-127"/>
            </a:endParaRPr>
          </a:p>
        </p:txBody>
      </p:sp>
      <p:sp>
        <p:nvSpPr>
          <p:cNvPr id="10" name="모서리가 둥근 직사각형 9"/>
          <p:cNvSpPr/>
          <p:nvPr/>
        </p:nvSpPr>
        <p:spPr>
          <a:xfrm>
            <a:off x="25203179" y="301075"/>
            <a:ext cx="6792688" cy="2585323"/>
          </a:xfrm>
          <a:prstGeom prst="roundRect">
            <a:avLst>
              <a:gd name="adj" fmla="val 255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pic>
        <p:nvPicPr>
          <p:cNvPr id="11" name="그림 10"/>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5738" y1="53025" x2="35738" y2="53025"/>
                        <a14:foregroundMark x1="31879" y1="49822" x2="31879" y2="49822"/>
                        <a14:foregroundMark x1="34228" y1="55991" x2="34228" y2="55991"/>
                        <a14:foregroundMark x1="40268" y1="50297" x2="40268" y2="50297"/>
                        <a14:foregroundMark x1="31879" y1="76394" x2="31879" y2="76394"/>
                        <a14:foregroundMark x1="44295" y1="77936" x2="44295" y2="77936"/>
                        <a14:foregroundMark x1="45470" y1="77817" x2="45470" y2="77817"/>
                        <a14:foregroundMark x1="44128" y1="79478" x2="44128" y2="79478"/>
                        <a14:foregroundMark x1="43624" y1="79478" x2="43624" y2="79478"/>
                        <a14:foregroundMark x1="50839" y1="77817" x2="50839" y2="77817"/>
                        <a14:foregroundMark x1="55034" y1="77817" x2="55034" y2="77817"/>
                        <a14:foregroundMark x1="57383" y1="78410" x2="57383" y2="78410"/>
                        <a14:foregroundMark x1="60235" y1="77936" x2="60235" y2="77936"/>
                        <a14:foregroundMark x1="62584" y1="78529" x2="62584" y2="78529"/>
                        <a14:foregroundMark x1="61913" y1="80071" x2="61913" y2="80071"/>
                        <a14:foregroundMark x1="59899" y1="79122" x2="59899" y2="79122"/>
                        <a14:foregroundMark x1="66779" y1="79359" x2="66779" y2="79359"/>
                        <a14:foregroundMark x1="44128" y1="83155" x2="44128" y2="83155"/>
                        <a14:foregroundMark x1="44128" y1="82325" x2="44128" y2="82325"/>
                        <a14:foregroundMark x1="45805" y1="82562" x2="45805" y2="82562"/>
                        <a14:foregroundMark x1="46477" y1="82325" x2="46477" y2="82325"/>
                        <a14:foregroundMark x1="47651" y1="83155" x2="47651" y2="83155"/>
                        <a14:foregroundMark x1="48490" y1="82444" x2="48490" y2="82444"/>
                        <a14:foregroundMark x1="51174" y1="82444" x2="51174" y2="82444"/>
                        <a14:foregroundMark x1="52181" y1="82681" x2="52181" y2="82681"/>
                        <a14:foregroundMark x1="52517" y1="82325" x2="52517" y2="82325"/>
                        <a14:foregroundMark x1="53188" y1="82681" x2="53188" y2="82681"/>
                        <a14:foregroundMark x1="54866" y1="82325" x2="54866" y2="82325"/>
                        <a14:foregroundMark x1="56711" y1="82444" x2="56711" y2="82444"/>
                        <a14:foregroundMark x1="59564" y1="82325" x2="59564" y2="82325"/>
                        <a14:foregroundMark x1="58557" y1="82444" x2="58557" y2="82444"/>
                        <a14:foregroundMark x1="61242" y1="82681" x2="61242" y2="82681"/>
                        <a14:foregroundMark x1="61913" y1="82444" x2="61913" y2="82444"/>
                        <a14:foregroundMark x1="63423" y1="82444" x2="63423" y2="82444"/>
                        <a14:foregroundMark x1="64933" y1="82325" x2="64933" y2="82325"/>
                        <a14:foregroundMark x1="68121" y1="82800" x2="68121" y2="82800"/>
                        <a14:foregroundMark x1="70302" y1="82681" x2="70302" y2="82681"/>
                      </a14:backgroundRemoval>
                    </a14:imgEffect>
                  </a14:imgLayer>
                </a14:imgProps>
              </a:ext>
              <a:ext uri="{28A0092B-C50C-407E-A947-70E740481C1C}">
                <a14:useLocalDpi xmlns:a14="http://schemas.microsoft.com/office/drawing/2010/main" val="0"/>
              </a:ext>
            </a:extLst>
          </a:blip>
          <a:srcRect l="26916" t="73012" r="27237" b="13868"/>
          <a:stretch/>
        </p:blipFill>
        <p:spPr>
          <a:xfrm>
            <a:off x="25055694" y="424853"/>
            <a:ext cx="6792687" cy="2585323"/>
          </a:xfrm>
          <a:prstGeom prst="rect">
            <a:avLst/>
          </a:prstGeom>
        </p:spPr>
      </p:pic>
      <p:grpSp>
        <p:nvGrpSpPr>
          <p:cNvPr id="14" name="그룹 13"/>
          <p:cNvGrpSpPr/>
          <p:nvPr/>
        </p:nvGrpSpPr>
        <p:grpSpPr>
          <a:xfrm>
            <a:off x="16972498" y="8559025"/>
            <a:ext cx="12996001" cy="3955627"/>
            <a:chOff x="2252681" y="10651998"/>
            <a:chExt cx="12242675" cy="3955627"/>
          </a:xfrm>
        </p:grpSpPr>
        <p:sp>
          <p:nvSpPr>
            <p:cNvPr id="15" name="모서리가 둥근 직사각형 14"/>
            <p:cNvSpPr/>
            <p:nvPr/>
          </p:nvSpPr>
          <p:spPr>
            <a:xfrm>
              <a:off x="4079631" y="10651998"/>
              <a:ext cx="10415725" cy="3955627"/>
            </a:xfrm>
            <a:prstGeom prst="round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16" name="한쪽 모서리는 잘리고 다른 쪽 모서리는 둥근 사각형 15"/>
            <p:cNvSpPr/>
            <p:nvPr/>
          </p:nvSpPr>
          <p:spPr>
            <a:xfrm flipV="1">
              <a:off x="3376246" y="10652000"/>
              <a:ext cx="5772306"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17" name="한쪽 모서리는 잘리고 다른 쪽 모서리는 둥근 사각형 16"/>
            <p:cNvSpPr/>
            <p:nvPr/>
          </p:nvSpPr>
          <p:spPr>
            <a:xfrm>
              <a:off x="2252681" y="10652000"/>
              <a:ext cx="5849695"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5400" b="1" dirty="0" smtClean="0">
                  <a:solidFill>
                    <a:schemeClr val="accent6">
                      <a:lumMod val="75000"/>
                    </a:schemeClr>
                  </a:solidFill>
                  <a:latin typeface="KoPub돋움체 Bold" panose="00000800000000000000" pitchFamily="2" charset="-127"/>
                  <a:ea typeface="KoPub돋움체 Bold" panose="00000800000000000000" pitchFamily="2" charset="-127"/>
                </a:rPr>
                <a:t>기본 방향</a:t>
              </a:r>
              <a:endParaRPr lang="ko-KR" altLang="en-US" sz="5400" b="1" dirty="0">
                <a:solidFill>
                  <a:schemeClr val="accent6">
                    <a:lumMod val="75000"/>
                  </a:schemeClr>
                </a:solidFill>
                <a:latin typeface="KoPub돋움체 Bold" panose="00000800000000000000" pitchFamily="2" charset="-127"/>
                <a:ea typeface="KoPub돋움체 Bold" panose="00000800000000000000" pitchFamily="2" charset="-127"/>
              </a:endParaRPr>
            </a:p>
          </p:txBody>
        </p:sp>
      </p:grpSp>
      <p:sp>
        <p:nvSpPr>
          <p:cNvPr id="18" name="직사각형 17"/>
          <p:cNvSpPr/>
          <p:nvPr/>
        </p:nvSpPr>
        <p:spPr>
          <a:xfrm>
            <a:off x="16972498" y="9745418"/>
            <a:ext cx="12996000" cy="212350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ts val="8000"/>
              </a:lnSpc>
              <a:buClr>
                <a:schemeClr val="accent6">
                  <a:lumMod val="50000"/>
                </a:schemeClr>
              </a:buClr>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계절에 따른 코디 지원</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Clr>
                <a:schemeClr val="accent6">
                  <a:lumMod val="50000"/>
                </a:schemeClr>
              </a:buClr>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색 조합 조언</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57" name="모서리가 둥근 직사각형 56"/>
          <p:cNvSpPr/>
          <p:nvPr/>
        </p:nvSpPr>
        <p:spPr>
          <a:xfrm>
            <a:off x="1538288" y="6633007"/>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프로젝트 개요</a:t>
            </a:r>
            <a:endParaRPr lang="ko-KR" altLang="en-US" sz="6000" b="1" dirty="0">
              <a:latin typeface="KoPub돋움체 Bold" panose="00000800000000000000" pitchFamily="2" charset="-127"/>
              <a:ea typeface="KoPub돋움체 Bold" panose="00000800000000000000" pitchFamily="2" charset="-127"/>
            </a:endParaRPr>
          </a:p>
        </p:txBody>
      </p:sp>
      <p:sp>
        <p:nvSpPr>
          <p:cNvPr id="58" name="양쪽 대괄호 57"/>
          <p:cNvSpPr/>
          <p:nvPr/>
        </p:nvSpPr>
        <p:spPr>
          <a:xfrm>
            <a:off x="1673935" y="8548670"/>
            <a:ext cx="14177463" cy="3484834"/>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누구가 겪는 선택의 문제</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오늘은 무엇을 입을 것인가</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우리의 패션 센스 높여주는 실용적인 도구</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당신만의 코디를 만들어 보자</a:t>
            </a:r>
            <a:endParaRPr lang="ko-KR" altLang="en-US" sz="7200" dirty="0">
              <a:solidFill>
                <a:schemeClr val="tx1"/>
              </a:solidFill>
              <a:latin typeface="KoPub돋움체 Bold" panose="00000800000000000000" pitchFamily="2" charset="-127"/>
              <a:ea typeface="KoPub돋움체 Bold" panose="00000800000000000000" pitchFamily="2" charset="-127"/>
            </a:endParaRPr>
          </a:p>
        </p:txBody>
      </p:sp>
      <p:sp>
        <p:nvSpPr>
          <p:cNvPr id="144" name="직사각형 143"/>
          <p:cNvSpPr/>
          <p:nvPr/>
        </p:nvSpPr>
        <p:spPr>
          <a:xfrm>
            <a:off x="16723836" y="37669405"/>
            <a:ext cx="12996000" cy="412186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ts val="8000"/>
              </a:lnSpc>
              <a:buClr>
                <a:schemeClr val="accent6">
                  <a:lumMod val="50000"/>
                </a:schemeClr>
              </a:buClr>
              <a:buFont typeface="Wingdings" panose="05000000000000000000" pitchFamily="2" charset="2"/>
              <a:buChar char="§"/>
            </a:pPr>
            <a:r>
              <a:rPr lang="ko-KR" altLang="en-US" sz="4800" dirty="0">
                <a:solidFill>
                  <a:schemeClr val="tx1"/>
                </a:solidFill>
                <a:latin typeface="KoPub돋움체 Bold" panose="00000800000000000000" pitchFamily="2" charset="-127"/>
                <a:ea typeface="KoPub돋움체 Bold" panose="00000800000000000000" pitchFamily="2" charset="-127"/>
              </a:rPr>
              <a:t>간편한 조작법으로 다양한 연령대에서 활용</a:t>
            </a:r>
          </a:p>
          <a:p>
            <a:pPr marL="685800" indent="-685800">
              <a:lnSpc>
                <a:spcPts val="8000"/>
              </a:lnSpc>
              <a:buClr>
                <a:schemeClr val="accent6">
                  <a:lumMod val="50000"/>
                </a:schemeClr>
              </a:buClr>
              <a:buFont typeface="Wingdings" panose="05000000000000000000" pitchFamily="2" charset="2"/>
              <a:buChar char="§"/>
            </a:pPr>
            <a:r>
              <a:rPr lang="ko-KR" altLang="en-US" sz="4800" dirty="0">
                <a:solidFill>
                  <a:schemeClr val="tx1"/>
                </a:solidFill>
                <a:latin typeface="KoPub돋움체 Bold" panose="00000800000000000000" pitchFamily="2" charset="-127"/>
                <a:ea typeface="KoPub돋움체 Bold" panose="00000800000000000000" pitchFamily="2" charset="-127"/>
              </a:rPr>
              <a:t>옷을 사기 전에 활용할 수 있는 실용적 도구</a:t>
            </a:r>
          </a:p>
          <a:p>
            <a:pPr marL="685800" indent="-685800">
              <a:lnSpc>
                <a:spcPts val="8000"/>
              </a:lnSpc>
              <a:buClr>
                <a:schemeClr val="accent6">
                  <a:lumMod val="50000"/>
                </a:schemeClr>
              </a:buClr>
              <a:buFont typeface="Wingdings" panose="05000000000000000000" pitchFamily="2" charset="2"/>
              <a:buChar char="§"/>
            </a:pPr>
            <a:r>
              <a:rPr lang="ko-KR" altLang="en-US" sz="4800" dirty="0">
                <a:solidFill>
                  <a:schemeClr val="tx1"/>
                </a:solidFill>
                <a:latin typeface="KoPub돋움체 Bold" panose="00000800000000000000" pitchFamily="2" charset="-127"/>
                <a:ea typeface="KoPub돋움체 Bold" panose="00000800000000000000" pitchFamily="2" charset="-127"/>
              </a:rPr>
              <a:t>색의 조합을 시각적으로 보고 결정</a:t>
            </a:r>
          </a:p>
          <a:p>
            <a:pPr marL="685800" indent="-685800">
              <a:lnSpc>
                <a:spcPts val="8000"/>
              </a:lnSpc>
              <a:buClr>
                <a:schemeClr val="accent6">
                  <a:lumMod val="50000"/>
                </a:schemeClr>
              </a:buClr>
              <a:buFont typeface="Wingdings" panose="05000000000000000000" pitchFamily="2" charset="2"/>
              <a:buChar char="§"/>
            </a:pPr>
            <a:r>
              <a:rPr lang="ko-KR" altLang="en-US" sz="4800" dirty="0">
                <a:solidFill>
                  <a:schemeClr val="tx1"/>
                </a:solidFill>
                <a:latin typeface="KoPub돋움체 Bold" panose="00000800000000000000" pitchFamily="2" charset="-127"/>
                <a:ea typeface="KoPub돋움체 Bold" panose="00000800000000000000" pitchFamily="2" charset="-127"/>
              </a:rPr>
              <a:t>색 조합 검토를 통해 다양한 미적 색 배합 활용</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pic>
        <p:nvPicPr>
          <p:cNvPr id="65" name="_x449889496" descr="EMB00001b1cbda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25875" y="3118210"/>
            <a:ext cx="5465283" cy="1802784"/>
          </a:xfrm>
          <a:prstGeom prst="rect">
            <a:avLst/>
          </a:prstGeom>
          <a:noFill/>
          <a:extLst>
            <a:ext uri="{909E8E84-426E-40DD-AFC4-6F175D3DCCD1}">
              <a14:hiddenFill xmlns:a14="http://schemas.microsoft.com/office/drawing/2010/main">
                <a:solidFill>
                  <a:srgbClr val="FFFFFF"/>
                </a:solidFill>
              </a14:hiddenFill>
            </a:ext>
          </a:extLst>
        </p:spPr>
      </p:pic>
      <p:sp>
        <p:nvSpPr>
          <p:cNvPr id="66" name="모서리가 둥근 직사각형 65"/>
          <p:cNvSpPr/>
          <p:nvPr/>
        </p:nvSpPr>
        <p:spPr>
          <a:xfrm>
            <a:off x="16199644" y="6743604"/>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작품의 구성</a:t>
            </a:r>
            <a:endParaRPr lang="ko-KR" altLang="en-US" sz="6000" b="1" dirty="0">
              <a:latin typeface="KoPub돋움체 Bold" panose="00000800000000000000" pitchFamily="2" charset="-127"/>
              <a:ea typeface="KoPub돋움체 Bold" panose="00000800000000000000" pitchFamily="2" charset="-127"/>
            </a:endParaRPr>
          </a:p>
        </p:txBody>
      </p:sp>
      <p:sp>
        <p:nvSpPr>
          <p:cNvPr id="68" name="모서리가 둥근 직사각형 67"/>
          <p:cNvSpPr/>
          <p:nvPr/>
        </p:nvSpPr>
        <p:spPr>
          <a:xfrm>
            <a:off x="16381767" y="35546559"/>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기대효과</a:t>
            </a:r>
            <a:endParaRPr lang="ko-KR" altLang="en-US" sz="6000" b="1" dirty="0">
              <a:latin typeface="KoPub돋움체 Bold" panose="00000800000000000000" pitchFamily="2" charset="-127"/>
              <a:ea typeface="KoPub돋움체 Bold" panose="00000800000000000000" pitchFamily="2" charset="-127"/>
            </a:endParaRPr>
          </a:p>
        </p:txBody>
      </p:sp>
      <p:pic>
        <p:nvPicPr>
          <p:cNvPr id="3077" name="_x543360192" descr="EMB00001ec835e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56369" y="27045392"/>
            <a:ext cx="10028257" cy="8026894"/>
          </a:xfrm>
          <a:prstGeom prst="rect">
            <a:avLst/>
          </a:prstGeom>
          <a:noFill/>
          <a:extLst>
            <a:ext uri="{909E8E84-426E-40DD-AFC4-6F175D3DCCD1}">
              <a14:hiddenFill xmlns:a14="http://schemas.microsoft.com/office/drawing/2010/main">
                <a:solidFill>
                  <a:srgbClr val="FFFFFF"/>
                </a:solidFill>
              </a14:hiddenFill>
            </a:ext>
          </a:extLst>
        </p:spPr>
      </p:pic>
      <p:sp>
        <p:nvSpPr>
          <p:cNvPr id="53" name="모서리가 둥근 직사각형 52"/>
          <p:cNvSpPr/>
          <p:nvPr/>
        </p:nvSpPr>
        <p:spPr>
          <a:xfrm>
            <a:off x="1766889" y="28051614"/>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게임의 설명</a:t>
            </a:r>
            <a:endParaRPr lang="ko-KR" altLang="en-US" sz="6000" b="1" dirty="0">
              <a:latin typeface="KoPub돋움체 Bold" panose="00000800000000000000" pitchFamily="2" charset="-127"/>
              <a:ea typeface="KoPub돋움체 Bold" panose="00000800000000000000" pitchFamily="2" charset="-127"/>
            </a:endParaRPr>
          </a:p>
        </p:txBody>
      </p:sp>
      <p:pic>
        <p:nvPicPr>
          <p:cNvPr id="3075" name="_x543356664" descr="EMB00001ec835e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7734" y="12911737"/>
            <a:ext cx="25287328" cy="14980782"/>
          </a:xfrm>
          <a:prstGeom prst="rect">
            <a:avLst/>
          </a:prstGeom>
          <a:noFill/>
          <a:extLst>
            <a:ext uri="{909E8E84-426E-40DD-AFC4-6F175D3DCCD1}">
              <a14:hiddenFill xmlns:a14="http://schemas.microsoft.com/office/drawing/2010/main">
                <a:solidFill>
                  <a:srgbClr val="FFFFFF"/>
                </a:solidFill>
              </a14:hiddenFill>
            </a:ext>
          </a:extLst>
        </p:spPr>
      </p:pic>
      <p:pic>
        <p:nvPicPr>
          <p:cNvPr id="3073" name="_x543357672" descr="EMB00001ec835e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3935" y="20885963"/>
            <a:ext cx="4613619" cy="4955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5" name="양쪽 대괄호 54"/>
          <p:cNvSpPr/>
          <p:nvPr/>
        </p:nvSpPr>
        <p:spPr>
          <a:xfrm>
            <a:off x="1606411" y="30003312"/>
            <a:ext cx="14478633" cy="11688294"/>
          </a:xfrm>
          <a:prstGeom prst="bracketPair">
            <a:avLst>
              <a:gd name="adj" fmla="val 4487"/>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400" dirty="0">
                <a:latin typeface="KoPub돋움체 Bold" panose="00000800000000000000" pitchFamily="2" charset="-127"/>
                <a:ea typeface="KoPub돋움체 Bold" panose="00000800000000000000" pitchFamily="2" charset="-127"/>
              </a:rPr>
              <a:t>옷 입히기 게임은 캐주얼 게임의 한 장르</a:t>
            </a:r>
          </a:p>
          <a:p>
            <a:pPr marL="685800" indent="-685800">
              <a:buFont typeface="Arial" panose="020B0604020202020204" pitchFamily="34" charset="0"/>
              <a:buChar char="•"/>
            </a:pPr>
            <a:r>
              <a:rPr lang="ko-KR" altLang="en-US" sz="4400" dirty="0">
                <a:latin typeface="KoPub돋움체 Bold" panose="00000800000000000000" pitchFamily="2" charset="-127"/>
                <a:ea typeface="KoPub돋움체 Bold" panose="00000800000000000000" pitchFamily="2" charset="-127"/>
              </a:rPr>
              <a:t>헤어</a:t>
            </a:r>
            <a:r>
              <a:rPr lang="en-US" altLang="ko-KR" sz="4400" dirty="0">
                <a:latin typeface="KoPub돋움체 Bold" panose="00000800000000000000" pitchFamily="2" charset="-127"/>
                <a:ea typeface="KoPub돋움체 Bold" panose="00000800000000000000" pitchFamily="2" charset="-127"/>
              </a:rPr>
              <a:t>, </a:t>
            </a:r>
            <a:r>
              <a:rPr lang="ko-KR" altLang="en-US" sz="4400" dirty="0">
                <a:latin typeface="KoPub돋움체 Bold" panose="00000800000000000000" pitchFamily="2" charset="-127"/>
                <a:ea typeface="KoPub돋움체 Bold" panose="00000800000000000000" pitchFamily="2" charset="-127"/>
              </a:rPr>
              <a:t>옷</a:t>
            </a:r>
            <a:r>
              <a:rPr lang="en-US" altLang="ko-KR" sz="4400" dirty="0">
                <a:latin typeface="KoPub돋움체 Bold" panose="00000800000000000000" pitchFamily="2" charset="-127"/>
                <a:ea typeface="KoPub돋움체 Bold" panose="00000800000000000000" pitchFamily="2" charset="-127"/>
              </a:rPr>
              <a:t>, </a:t>
            </a:r>
            <a:r>
              <a:rPr lang="ko-KR" altLang="en-US" sz="4400" dirty="0">
                <a:latin typeface="KoPub돋움체 Bold" panose="00000800000000000000" pitchFamily="2" charset="-127"/>
                <a:ea typeface="KoPub돋움체 Bold" panose="00000800000000000000" pitchFamily="2" charset="-127"/>
              </a:rPr>
              <a:t>액세서리 등을 자유롭게 사용하여 캐릭터를 꾸미는 게임</a:t>
            </a:r>
          </a:p>
          <a:p>
            <a:pPr marL="685800" indent="-685800">
              <a:buFont typeface="Arial" panose="020B0604020202020204" pitchFamily="34" charset="0"/>
              <a:buChar char="•"/>
            </a:pPr>
            <a:r>
              <a:rPr lang="ko-KR" altLang="en-US" sz="4400" dirty="0">
                <a:latin typeface="KoPub돋움체 Bold" panose="00000800000000000000" pitchFamily="2" charset="-127"/>
                <a:ea typeface="KoPub돋움체 Bold" panose="00000800000000000000" pitchFamily="2" charset="-127"/>
              </a:rPr>
              <a:t>장르가 캐주얼인 많은 사용자가 쉽게 접할 수 있으며 간단한 조작이 특징</a:t>
            </a:r>
          </a:p>
          <a:p>
            <a:pPr marL="685800" indent="-685800">
              <a:buFont typeface="Arial" panose="020B0604020202020204" pitchFamily="34" charset="0"/>
              <a:buChar char="•"/>
            </a:pPr>
            <a:r>
              <a:rPr lang="ko-KR" altLang="en-US" sz="4400" dirty="0">
                <a:latin typeface="KoPub돋움체 Bold" panose="00000800000000000000" pitchFamily="2" charset="-127"/>
                <a:ea typeface="KoPub돋움체 Bold" panose="00000800000000000000" pitchFamily="2" charset="-127"/>
              </a:rPr>
              <a:t>아이들도 쉽게 즐길 수 있는 게임이다</a:t>
            </a:r>
            <a:r>
              <a:rPr lang="en-US" altLang="ko-KR" sz="4400" dirty="0">
                <a:latin typeface="KoPub돋움체 Bold" panose="00000800000000000000" pitchFamily="2" charset="-127"/>
                <a:ea typeface="KoPub돋움체 Bold" panose="00000800000000000000" pitchFamily="2" charset="-127"/>
              </a:rPr>
              <a:t>.</a:t>
            </a:r>
          </a:p>
          <a:p>
            <a:pPr marL="685800" indent="-685800">
              <a:buFont typeface="Arial" panose="020B0604020202020204" pitchFamily="34" charset="0"/>
              <a:buChar char="•"/>
            </a:pPr>
            <a:r>
              <a:rPr lang="ko-KR" altLang="en-US" sz="4400" dirty="0">
                <a:latin typeface="KoPub돋움체 Bold" panose="00000800000000000000" pitchFamily="2" charset="-127"/>
                <a:ea typeface="KoPub돋움체 Bold" panose="00000800000000000000" pitchFamily="2" charset="-127"/>
              </a:rPr>
              <a:t>계절을 선택하면 그 방으로 옮겨간다</a:t>
            </a:r>
            <a:r>
              <a:rPr lang="en-US" altLang="ko-KR" sz="4400" dirty="0">
                <a:latin typeface="KoPub돋움체 Bold" panose="00000800000000000000" pitchFamily="2" charset="-127"/>
                <a:ea typeface="KoPub돋움체 Bold" panose="00000800000000000000" pitchFamily="2" charset="-127"/>
              </a:rPr>
              <a:t>. </a:t>
            </a:r>
          </a:p>
          <a:p>
            <a:pPr marL="685800" indent="-685800">
              <a:buFont typeface="Arial" panose="020B0604020202020204" pitchFamily="34" charset="0"/>
              <a:buChar char="•"/>
            </a:pPr>
            <a:r>
              <a:rPr lang="ko-KR" altLang="en-US" sz="4400" dirty="0">
                <a:latin typeface="KoPub돋움체 Bold" panose="00000800000000000000" pitchFamily="2" charset="-127"/>
                <a:ea typeface="KoPub돋움체 Bold" panose="00000800000000000000" pitchFamily="2" charset="-127"/>
              </a:rPr>
              <a:t>각 계절마다 다른 옷이 배치되어 있고</a:t>
            </a:r>
            <a:r>
              <a:rPr lang="en-US" altLang="ko-KR" sz="4400" dirty="0">
                <a:latin typeface="KoPub돋움체 Bold" panose="00000800000000000000" pitchFamily="2" charset="-127"/>
                <a:ea typeface="KoPub돋움체 Bold" panose="00000800000000000000" pitchFamily="2" charset="-127"/>
              </a:rPr>
              <a:t>, </a:t>
            </a:r>
            <a:r>
              <a:rPr lang="ko-KR" altLang="en-US" sz="4400" dirty="0">
                <a:latin typeface="KoPub돋움체 Bold" panose="00000800000000000000" pitchFamily="2" charset="-127"/>
                <a:ea typeface="KoPub돋움체 Bold" panose="00000800000000000000" pitchFamily="2" charset="-127"/>
              </a:rPr>
              <a:t>날씨에 맞춰 구별되어 있음</a:t>
            </a:r>
          </a:p>
          <a:p>
            <a:pPr marL="685800" indent="-685800">
              <a:buFont typeface="Arial" panose="020B0604020202020204" pitchFamily="34" charset="0"/>
              <a:buChar char="•"/>
            </a:pPr>
            <a:r>
              <a:rPr lang="ko-KR" altLang="en-US" sz="4400" dirty="0">
                <a:latin typeface="KoPub돋움체 Bold" panose="00000800000000000000" pitchFamily="2" charset="-127"/>
                <a:ea typeface="KoPub돋움체 Bold" panose="00000800000000000000" pitchFamily="2" charset="-127"/>
              </a:rPr>
              <a:t>옷은 한 화면에 전부 나타나도록 만들었으며 조합하기 간편하다</a:t>
            </a:r>
            <a:r>
              <a:rPr lang="en-US" altLang="ko-KR" sz="4400" dirty="0">
                <a:latin typeface="KoPub돋움체 Bold" panose="00000800000000000000" pitchFamily="2" charset="-127"/>
                <a:ea typeface="KoPub돋움체 Bold" panose="00000800000000000000" pitchFamily="2" charset="-127"/>
              </a:rPr>
              <a:t>. </a:t>
            </a:r>
          </a:p>
          <a:p>
            <a:pPr marL="685800" indent="-685800">
              <a:buFont typeface="Arial" panose="020B0604020202020204" pitchFamily="34" charset="0"/>
              <a:buChar char="•"/>
            </a:pPr>
            <a:r>
              <a:rPr lang="ko-KR" altLang="en-US" sz="4400" dirty="0">
                <a:latin typeface="KoPub돋움체 Bold" panose="00000800000000000000" pitchFamily="2" charset="-127"/>
                <a:ea typeface="KoPub돋움체 Bold" panose="00000800000000000000" pitchFamily="2" charset="-127"/>
              </a:rPr>
              <a:t>드래그를 통한 간편한 조작으로 다양한 연령대에서 쉽게 플레이를 할 수 있다</a:t>
            </a:r>
            <a:r>
              <a:rPr lang="en-US" altLang="ko-KR" sz="4400" dirty="0">
                <a:latin typeface="KoPub돋움체 Bold" panose="00000800000000000000" pitchFamily="2" charset="-127"/>
                <a:ea typeface="KoPub돋움체 Bold" panose="00000800000000000000" pitchFamily="2" charset="-127"/>
              </a:rPr>
              <a:t>. </a:t>
            </a:r>
          </a:p>
          <a:p>
            <a:pPr marL="685800" indent="-685800">
              <a:buFont typeface="Arial" panose="020B0604020202020204" pitchFamily="34" charset="0"/>
              <a:buChar char="•"/>
            </a:pPr>
            <a:r>
              <a:rPr lang="ko-KR" altLang="en-US" sz="4400" dirty="0">
                <a:latin typeface="KoPub돋움체 Bold" panose="00000800000000000000" pitchFamily="2" charset="-127"/>
                <a:ea typeface="KoPub돋움체 Bold" panose="00000800000000000000" pitchFamily="2" charset="-127"/>
              </a:rPr>
              <a:t>옷을 매치했을 시 나오는 점수를 제거하여 개개인의 다양성을 존중한다</a:t>
            </a:r>
            <a:r>
              <a:rPr lang="en-US" altLang="ko-KR" sz="4400" dirty="0">
                <a:latin typeface="KoPub돋움체 Bold" panose="00000800000000000000" pitchFamily="2" charset="-127"/>
                <a:ea typeface="KoPub돋움체 Bold" panose="00000800000000000000" pitchFamily="2" charset="-127"/>
              </a:rPr>
              <a:t>. </a:t>
            </a:r>
          </a:p>
          <a:p>
            <a:pPr marL="685800" indent="-685800">
              <a:buFont typeface="Arial" panose="020B0604020202020204" pitchFamily="34" charset="0"/>
              <a:buChar char="•"/>
            </a:pPr>
            <a:r>
              <a:rPr lang="ko-KR" altLang="en-US" sz="4400" dirty="0">
                <a:latin typeface="KoPub돋움체 Bold" panose="00000800000000000000" pitchFamily="2" charset="-127"/>
                <a:ea typeface="KoPub돋움체 Bold" panose="00000800000000000000" pitchFamily="2" charset="-127"/>
              </a:rPr>
              <a:t>게임 내에 있는 고양이 아이콘에 마우스를 올려놓게 되면 색 조합에 도움이 되는 그림이 뜬다</a:t>
            </a:r>
            <a:r>
              <a:rPr lang="en-US" altLang="ko-KR" sz="4400" dirty="0">
                <a:latin typeface="KoPub돋움체 Bold" panose="00000800000000000000" pitchFamily="2" charset="-127"/>
                <a:ea typeface="KoPub돋움체 Bold" panose="00000800000000000000" pitchFamily="2" charset="-127"/>
              </a:rPr>
              <a:t>. </a:t>
            </a:r>
            <a:endParaRPr lang="ko-KR" altLang="en-US" sz="4400" dirty="0">
              <a:solidFill>
                <a:schemeClr val="tx1"/>
              </a:solidFill>
              <a:latin typeface="KoPub돋움체 Bold" panose="00000800000000000000" pitchFamily="2" charset="-127"/>
              <a:ea typeface="KoPub돋움체 Bold" panose="00000800000000000000" pitchFamily="2" charset="-127"/>
            </a:endParaRPr>
          </a:p>
        </p:txBody>
      </p:sp>
    </p:spTree>
    <p:extLst>
      <p:ext uri="{BB962C8B-B14F-4D97-AF65-F5344CB8AC3E}">
        <p14:creationId xmlns:p14="http://schemas.microsoft.com/office/powerpoint/2010/main" val="39814282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모서리가 둥근 직사각형 1"/>
          <p:cNvSpPr/>
          <p:nvPr/>
        </p:nvSpPr>
        <p:spPr>
          <a:xfrm>
            <a:off x="375846" y="5323009"/>
            <a:ext cx="31718641" cy="37471229"/>
          </a:xfrm>
          <a:prstGeom prst="roundRect">
            <a:avLst>
              <a:gd name="adj" fmla="val 3183"/>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sp>
        <p:nvSpPr>
          <p:cNvPr id="4" name="텍스트 개체 틀 3"/>
          <p:cNvSpPr>
            <a:spLocks noGrp="1"/>
          </p:cNvSpPr>
          <p:nvPr>
            <p:ph type="body" sz="quarter" idx="14"/>
          </p:nvPr>
        </p:nvSpPr>
        <p:spPr>
          <a:xfrm>
            <a:off x="4410636" y="434390"/>
            <a:ext cx="22368598" cy="3962853"/>
          </a:xfrm>
          <a:solidFill>
            <a:schemeClr val="tx1"/>
          </a:solidFill>
        </p:spPr>
        <p:txBody>
          <a:bodyPr/>
          <a:lstStyle/>
          <a:p>
            <a:r>
              <a:rPr lang="en-US" altLang="ko-KR" sz="6661" b="1" dirty="0">
                <a:latin typeface="KoPub돋움체 Bold" panose="00000800000000000000" pitchFamily="2" charset="-127"/>
                <a:ea typeface="KoPub돋움체 Bold" panose="00000800000000000000" pitchFamily="2" charset="-127"/>
              </a:rPr>
              <a:t>Unity3D</a:t>
            </a:r>
            <a:r>
              <a:rPr lang="ko-KR" altLang="en-US" sz="6661" b="1" dirty="0">
                <a:latin typeface="KoPub돋움체 Bold" panose="00000800000000000000" pitchFamily="2" charset="-127"/>
                <a:ea typeface="KoPub돋움체 Bold" panose="00000800000000000000" pitchFamily="2" charset="-127"/>
              </a:rPr>
              <a:t>를 이용한 복합 장르 게임 개발</a:t>
            </a:r>
            <a:endParaRPr lang="en-US" altLang="ko-KR" sz="6661" b="1" dirty="0">
              <a:latin typeface="KoPub돋움체 Bold" panose="00000800000000000000" pitchFamily="2" charset="-127"/>
              <a:ea typeface="KoPub돋움체 Bold" panose="00000800000000000000" pitchFamily="2" charset="-127"/>
            </a:endParaRPr>
          </a:p>
          <a:p>
            <a:r>
              <a:rPr lang="ko-KR" altLang="en-US" sz="6661" b="1" dirty="0">
                <a:latin typeface="KoPub돋움체 Bold" panose="00000800000000000000" pitchFamily="2" charset="-127"/>
                <a:ea typeface="KoPub돋움체 Bold" panose="00000800000000000000" pitchFamily="2" charset="-127"/>
              </a:rPr>
              <a:t>박지수</a:t>
            </a:r>
            <a:r>
              <a:rPr lang="en-US" altLang="ko-KR" sz="6661" b="1" dirty="0">
                <a:latin typeface="KoPub돋움체 Bold" panose="00000800000000000000" pitchFamily="2" charset="-127"/>
                <a:ea typeface="KoPub돋움체 Bold" panose="00000800000000000000" pitchFamily="2" charset="-127"/>
              </a:rPr>
              <a:t>, </a:t>
            </a:r>
            <a:r>
              <a:rPr lang="ko-KR" altLang="en-US" sz="6661" b="1" dirty="0">
                <a:latin typeface="KoPub돋움체 Bold" panose="00000800000000000000" pitchFamily="2" charset="-127"/>
                <a:ea typeface="KoPub돋움체 Bold" panose="00000800000000000000" pitchFamily="2" charset="-127"/>
              </a:rPr>
              <a:t>서주현</a:t>
            </a:r>
            <a:endParaRPr lang="en-US" altLang="ko-KR" sz="6661" b="1" dirty="0">
              <a:latin typeface="KoPub돋움체 Bold" panose="00000800000000000000" pitchFamily="2" charset="-127"/>
              <a:ea typeface="KoPub돋움체 Bold" panose="00000800000000000000" pitchFamily="2" charset="-127"/>
            </a:endParaRPr>
          </a:p>
          <a:p>
            <a:r>
              <a:rPr lang="ko-KR" altLang="en-US" sz="6661" b="1" dirty="0">
                <a:latin typeface="KoPub돋움체 Bold" panose="00000800000000000000" pitchFamily="2" charset="-127"/>
                <a:ea typeface="KoPub돋움체 Bold" panose="00000800000000000000" pitchFamily="2" charset="-127"/>
              </a:rPr>
              <a:t>동명대학교 게임공학과</a:t>
            </a:r>
            <a:endParaRPr lang="en-US" altLang="ko-KR" sz="6661" b="1" dirty="0">
              <a:latin typeface="KoPub돋움체 Bold" panose="00000800000000000000" pitchFamily="2" charset="-127"/>
              <a:ea typeface="KoPub돋움체 Bold" panose="00000800000000000000" pitchFamily="2" charset="-127"/>
            </a:endParaRPr>
          </a:p>
        </p:txBody>
      </p:sp>
      <p:sp>
        <p:nvSpPr>
          <p:cNvPr id="43" name="텍스트 개체 틀 42"/>
          <p:cNvSpPr>
            <a:spLocks noGrp="1"/>
          </p:cNvSpPr>
          <p:nvPr>
            <p:ph type="body" sz="quarter" idx="33"/>
          </p:nvPr>
        </p:nvSpPr>
        <p:spPr>
          <a:xfrm>
            <a:off x="16442565" y="4790322"/>
            <a:ext cx="14252233" cy="1319658"/>
          </a:xfrm>
          <a:solidFill>
            <a:schemeClr val="accent6">
              <a:lumMod val="75000"/>
            </a:schemeClr>
          </a:solidFill>
        </p:spPr>
        <p:txBody>
          <a:bodyPr/>
          <a:lstStyle/>
          <a:p>
            <a:r>
              <a:rPr lang="ko-KR" altLang="en-US" sz="6661" dirty="0">
                <a:latin typeface="KoPub돋움체 Bold" panose="00000800000000000000" pitchFamily="2" charset="-127"/>
                <a:ea typeface="KoPub돋움체 Bold" panose="00000800000000000000" pitchFamily="2" charset="-127"/>
              </a:rPr>
              <a:t>게임 방법</a:t>
            </a:r>
          </a:p>
        </p:txBody>
      </p:sp>
      <p:sp>
        <p:nvSpPr>
          <p:cNvPr id="18" name="텍스트 개체 틀 17"/>
          <p:cNvSpPr>
            <a:spLocks noGrp="1"/>
          </p:cNvSpPr>
          <p:nvPr>
            <p:ph type="body" sz="quarter" idx="34"/>
          </p:nvPr>
        </p:nvSpPr>
        <p:spPr>
          <a:xfrm>
            <a:off x="23070761" y="6520929"/>
            <a:ext cx="7116339" cy="7792574"/>
          </a:xfrm>
        </p:spPr>
        <p:txBody>
          <a:bodyPr>
            <a:normAutofit/>
          </a:bodyPr>
          <a:lstStyle/>
          <a:p>
            <a:pPr algn="ctr">
              <a:lnSpc>
                <a:spcPct val="250000"/>
              </a:lnSpc>
            </a:pPr>
            <a:r>
              <a:rPr lang="ko-KR" altLang="en-US" sz="6056" dirty="0">
                <a:solidFill>
                  <a:schemeClr val="bg1"/>
                </a:solidFill>
                <a:latin typeface="KoPub돋움체 Bold" panose="00000800000000000000" pitchFamily="2" charset="-127"/>
                <a:ea typeface="KoPub돋움체 Bold" panose="00000800000000000000" pitchFamily="2" charset="-127"/>
              </a:rPr>
              <a:t>해당 캐릭터</a:t>
            </a:r>
            <a:r>
              <a:rPr lang="en-US" altLang="ko-KR" sz="6056" dirty="0">
                <a:solidFill>
                  <a:schemeClr val="bg1"/>
                </a:solidFill>
                <a:latin typeface="KoPub돋움체 Bold" panose="00000800000000000000" pitchFamily="2" charset="-127"/>
                <a:ea typeface="KoPub돋움체 Bold" panose="00000800000000000000" pitchFamily="2" charset="-127"/>
              </a:rPr>
              <a:t>(</a:t>
            </a:r>
            <a:r>
              <a:rPr lang="ko-KR" altLang="en-US" sz="6056" dirty="0">
                <a:solidFill>
                  <a:schemeClr val="bg1"/>
                </a:solidFill>
                <a:latin typeface="KoPub돋움체 Bold" panose="00000800000000000000" pitchFamily="2" charset="-127"/>
                <a:ea typeface="KoPub돋움체 Bold" panose="00000800000000000000" pitchFamily="2" charset="-127"/>
              </a:rPr>
              <a:t>인간</a:t>
            </a:r>
            <a:r>
              <a:rPr lang="en-US" altLang="ko-KR" sz="6056" dirty="0">
                <a:solidFill>
                  <a:schemeClr val="bg1"/>
                </a:solidFill>
                <a:latin typeface="KoPub돋움체 Bold" panose="00000800000000000000" pitchFamily="2" charset="-127"/>
                <a:ea typeface="KoPub돋움체 Bold" panose="00000800000000000000" pitchFamily="2" charset="-127"/>
              </a:rPr>
              <a:t>)</a:t>
            </a:r>
            <a:r>
              <a:rPr lang="ko-KR" altLang="en-US" sz="6056" dirty="0">
                <a:solidFill>
                  <a:schemeClr val="bg1"/>
                </a:solidFill>
                <a:latin typeface="KoPub돋움체 Bold" panose="00000800000000000000" pitchFamily="2" charset="-127"/>
                <a:ea typeface="KoPub돋움체 Bold" panose="00000800000000000000" pitchFamily="2" charset="-127"/>
              </a:rPr>
              <a:t>와 충돌 시 플레이어를 따라서 이동함</a:t>
            </a:r>
            <a:endParaRPr lang="en-US" altLang="ko-KR" sz="6056" dirty="0">
              <a:solidFill>
                <a:schemeClr val="bg1"/>
              </a:solidFill>
              <a:latin typeface="KoPub돋움체 Bold" panose="00000800000000000000" pitchFamily="2" charset="-127"/>
              <a:ea typeface="KoPub돋움체 Bold" panose="00000800000000000000" pitchFamily="2" charset="-127"/>
            </a:endParaRPr>
          </a:p>
        </p:txBody>
      </p:sp>
      <p:sp>
        <p:nvSpPr>
          <p:cNvPr id="46" name="텍스트 개체 틀 45"/>
          <p:cNvSpPr>
            <a:spLocks noGrp="1"/>
          </p:cNvSpPr>
          <p:nvPr>
            <p:ph type="body" sz="quarter" idx="37"/>
          </p:nvPr>
        </p:nvSpPr>
        <p:spPr>
          <a:xfrm>
            <a:off x="16442564" y="31789963"/>
            <a:ext cx="14252117" cy="1319658"/>
          </a:xfrm>
          <a:solidFill>
            <a:schemeClr val="accent6">
              <a:lumMod val="75000"/>
            </a:schemeClr>
          </a:solidFill>
        </p:spPr>
        <p:txBody>
          <a:bodyPr/>
          <a:lstStyle/>
          <a:p>
            <a:r>
              <a:rPr lang="ko-KR" altLang="en-US" dirty="0">
                <a:latin typeface="KoPub돋움체 Bold" panose="00000800000000000000" pitchFamily="2" charset="-127"/>
                <a:ea typeface="KoPub돋움체 Bold" panose="00000800000000000000" pitchFamily="2" charset="-127"/>
              </a:rPr>
              <a:t>조작법</a:t>
            </a:r>
          </a:p>
        </p:txBody>
      </p:sp>
      <p:sp>
        <p:nvSpPr>
          <p:cNvPr id="47" name="텍스트 개체 틀 46"/>
          <p:cNvSpPr>
            <a:spLocks noGrp="1"/>
          </p:cNvSpPr>
          <p:nvPr>
            <p:ph type="body" sz="quarter" idx="38"/>
          </p:nvPr>
        </p:nvSpPr>
        <p:spPr>
          <a:xfrm>
            <a:off x="16442564" y="39625999"/>
            <a:ext cx="6106681" cy="1550305"/>
          </a:xfrm>
        </p:spPr>
        <p:txBody>
          <a:bodyPr>
            <a:normAutofit/>
          </a:bodyPr>
          <a:lstStyle/>
          <a:p>
            <a:pPr marL="0" indent="0" algn="ctr">
              <a:buNone/>
            </a:pPr>
            <a:r>
              <a:rPr lang="ko-KR" altLang="en-US" sz="3633" dirty="0">
                <a:solidFill>
                  <a:schemeClr val="bg1"/>
                </a:solidFill>
                <a:latin typeface="KoPub돋움체 Bold" panose="00000800000000000000" pitchFamily="2" charset="-127"/>
                <a:ea typeface="KoPub돋움체 Bold" panose="00000800000000000000" pitchFamily="2" charset="-127"/>
              </a:rPr>
              <a:t>캐릭터 이동 컨트롤</a:t>
            </a:r>
            <a:endParaRPr lang="en-US" altLang="ko-KR" sz="3633" dirty="0">
              <a:solidFill>
                <a:schemeClr val="bg1"/>
              </a:solidFill>
              <a:latin typeface="KoPub돋움체 Bold" panose="00000800000000000000" pitchFamily="2" charset="-127"/>
              <a:ea typeface="KoPub돋움체 Bold" panose="00000800000000000000" pitchFamily="2" charset="-127"/>
            </a:endParaRPr>
          </a:p>
        </p:txBody>
      </p:sp>
      <p:pic>
        <p:nvPicPr>
          <p:cNvPr id="23" name="그림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221" y="6520930"/>
            <a:ext cx="14285503" cy="17146934"/>
          </a:xfrm>
          <a:prstGeom prst="rect">
            <a:avLst/>
          </a:prstGeom>
        </p:spPr>
      </p:pic>
      <p:pic>
        <p:nvPicPr>
          <p:cNvPr id="24" name="그림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392" y="-719963"/>
            <a:ext cx="6469166" cy="6692705"/>
          </a:xfrm>
          <a:prstGeom prst="rect">
            <a:avLst/>
          </a:prstGeom>
        </p:spPr>
      </p:pic>
      <p:sp>
        <p:nvSpPr>
          <p:cNvPr id="31" name="텍스트 개체 틀 42"/>
          <p:cNvSpPr>
            <a:spLocks noGrp="1"/>
          </p:cNvSpPr>
          <p:nvPr>
            <p:ph type="body" sz="quarter" idx="33"/>
          </p:nvPr>
        </p:nvSpPr>
        <p:spPr>
          <a:xfrm>
            <a:off x="1563490" y="4799258"/>
            <a:ext cx="14252233" cy="1319658"/>
          </a:xfrm>
          <a:solidFill>
            <a:schemeClr val="accent6">
              <a:lumMod val="75000"/>
            </a:schemeClr>
          </a:solidFill>
        </p:spPr>
        <p:txBody>
          <a:bodyPr/>
          <a:lstStyle/>
          <a:p>
            <a:r>
              <a:rPr lang="ko-KR" altLang="en-US" sz="6661" dirty="0">
                <a:latin typeface="KoPub돋움체 Bold" panose="00000800000000000000" pitchFamily="2" charset="-127"/>
                <a:ea typeface="KoPub돋움체 Bold" panose="00000800000000000000" pitchFamily="2" charset="-127"/>
              </a:rPr>
              <a:t>게임 개요</a:t>
            </a:r>
          </a:p>
        </p:txBody>
      </p:sp>
      <p:sp>
        <p:nvSpPr>
          <p:cNvPr id="9" name="TextBox 8"/>
          <p:cNvSpPr txBox="1"/>
          <p:nvPr/>
        </p:nvSpPr>
        <p:spPr>
          <a:xfrm>
            <a:off x="1727308" y="21917133"/>
            <a:ext cx="13744535" cy="4751942"/>
          </a:xfrm>
          <a:prstGeom prst="rect">
            <a:avLst/>
          </a:prstGeom>
          <a:noFill/>
        </p:spPr>
        <p:txBody>
          <a:bodyPr wrap="square" rtlCol="0">
            <a:spAutoFit/>
          </a:bodyPr>
          <a:lstStyle/>
          <a:p>
            <a:r>
              <a:rPr lang="ko-KR" altLang="en-US" sz="6056" dirty="0">
                <a:solidFill>
                  <a:schemeClr val="bg1"/>
                </a:solidFill>
                <a:latin typeface="KoPub돋움체 Bold" panose="00000800000000000000" pitchFamily="2" charset="-127"/>
                <a:ea typeface="KoPub돋움체 Bold" panose="00000800000000000000" pitchFamily="2" charset="-127"/>
              </a:rPr>
              <a:t>전쟁에 대비하여 대량살상무기를 만들던 중 사고가 발생하여 바이러스가 퍼져 나가기 시작하였다</a:t>
            </a:r>
            <a:r>
              <a:rPr lang="en-US" altLang="ko-KR" sz="6056" dirty="0">
                <a:solidFill>
                  <a:schemeClr val="bg1"/>
                </a:solidFill>
                <a:latin typeface="KoPub돋움체 Bold" panose="00000800000000000000" pitchFamily="2" charset="-127"/>
                <a:ea typeface="KoPub돋움체 Bold" panose="00000800000000000000" pitchFamily="2" charset="-127"/>
              </a:rPr>
              <a:t>. </a:t>
            </a:r>
            <a:r>
              <a:rPr lang="ko-KR" altLang="en-US" sz="6056" dirty="0">
                <a:solidFill>
                  <a:schemeClr val="bg1"/>
                </a:solidFill>
                <a:latin typeface="KoPub돋움체 Bold" panose="00000800000000000000" pitchFamily="2" charset="-127"/>
                <a:ea typeface="KoPub돋움체 Bold" panose="00000800000000000000" pitchFamily="2" charset="-127"/>
              </a:rPr>
              <a:t>정부 고위 간부들은 이미 대피한 상태이며 아무것도 모르는 시민들은 정부의 구출만을 기다리고 있다</a:t>
            </a:r>
            <a:r>
              <a:rPr lang="en-US" altLang="ko-KR" sz="6056" dirty="0">
                <a:solidFill>
                  <a:schemeClr val="bg1"/>
                </a:solidFill>
                <a:latin typeface="KoPub돋움체 Bold" panose="00000800000000000000" pitchFamily="2" charset="-127"/>
                <a:ea typeface="KoPub돋움체 Bold" panose="00000800000000000000" pitchFamily="2" charset="-127"/>
              </a:rPr>
              <a:t>. </a:t>
            </a:r>
            <a:endParaRPr lang="ko-KR" altLang="en-US" sz="6056" dirty="0">
              <a:solidFill>
                <a:schemeClr val="bg1"/>
              </a:solidFill>
              <a:latin typeface="KoPub돋움체 Bold" panose="00000800000000000000" pitchFamily="2" charset="-127"/>
              <a:ea typeface="KoPub돋움체 Bold" panose="00000800000000000000" pitchFamily="2" charset="-127"/>
            </a:endParaRPr>
          </a:p>
        </p:txBody>
      </p:sp>
      <p:pic>
        <p:nvPicPr>
          <p:cNvPr id="11" name="그림 10"/>
          <p:cNvPicPr>
            <a:picLocks noChangeAspect="1"/>
          </p:cNvPicPr>
          <p:nvPr/>
        </p:nvPicPr>
        <p:blipFill>
          <a:blip r:embed="rId4"/>
          <a:stretch>
            <a:fillRect/>
          </a:stretch>
        </p:blipFill>
        <p:spPr>
          <a:xfrm>
            <a:off x="16442565" y="6470834"/>
            <a:ext cx="6106680" cy="7788229"/>
          </a:xfrm>
          <a:prstGeom prst="rect">
            <a:avLst/>
          </a:prstGeom>
        </p:spPr>
      </p:pic>
      <p:pic>
        <p:nvPicPr>
          <p:cNvPr id="13" name="그림 12"/>
          <p:cNvPicPr>
            <a:picLocks noChangeAspect="1"/>
          </p:cNvPicPr>
          <p:nvPr/>
        </p:nvPicPr>
        <p:blipFill>
          <a:blip r:embed="rId5"/>
          <a:stretch>
            <a:fillRect/>
          </a:stretch>
        </p:blipFill>
        <p:spPr>
          <a:xfrm>
            <a:off x="16442564" y="17378827"/>
            <a:ext cx="13744535" cy="11216396"/>
          </a:xfrm>
          <a:prstGeom prst="rect">
            <a:avLst/>
          </a:prstGeom>
        </p:spPr>
      </p:pic>
      <p:sp>
        <p:nvSpPr>
          <p:cNvPr id="15" name="아래쪽 화살표 14"/>
          <p:cNvSpPr/>
          <p:nvPr/>
        </p:nvSpPr>
        <p:spPr>
          <a:xfrm>
            <a:off x="21778732" y="14670012"/>
            <a:ext cx="2491771" cy="222821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9">
              <a:latin typeface="KoPub돋움체 Bold" panose="00000800000000000000" pitchFamily="2" charset="-127"/>
              <a:ea typeface="KoPub돋움체 Bold" panose="00000800000000000000" pitchFamily="2" charset="-127"/>
            </a:endParaRPr>
          </a:p>
        </p:txBody>
      </p:sp>
      <p:sp>
        <p:nvSpPr>
          <p:cNvPr id="16" name="TextBox 15"/>
          <p:cNvSpPr txBox="1"/>
          <p:nvPr/>
        </p:nvSpPr>
        <p:spPr>
          <a:xfrm>
            <a:off x="16442564" y="29284820"/>
            <a:ext cx="14252004" cy="1025080"/>
          </a:xfrm>
          <a:prstGeom prst="rect">
            <a:avLst/>
          </a:prstGeom>
          <a:noFill/>
        </p:spPr>
        <p:txBody>
          <a:bodyPr wrap="square" rtlCol="0">
            <a:spAutoFit/>
          </a:bodyPr>
          <a:lstStyle/>
          <a:p>
            <a:r>
              <a:rPr lang="ko-KR" altLang="en-US" sz="6056" dirty="0">
                <a:solidFill>
                  <a:schemeClr val="bg1"/>
                </a:solidFill>
                <a:latin typeface="KoPub돋움체 Bold" panose="00000800000000000000" pitchFamily="2" charset="-127"/>
                <a:ea typeface="KoPub돋움체 Bold" panose="00000800000000000000" pitchFamily="2" charset="-127"/>
              </a:rPr>
              <a:t>해당 지역에 터치다운 시 사람 구출 완료</a:t>
            </a:r>
          </a:p>
        </p:txBody>
      </p:sp>
      <p:sp>
        <p:nvSpPr>
          <p:cNvPr id="17" name="TextBox 16">
            <a:extLst>
              <a:ext uri="{FF2B5EF4-FFF2-40B4-BE49-F238E27FC236}">
                <a16:creationId xmlns:a16="http://schemas.microsoft.com/office/drawing/2014/main" id="{D734B638-7AC5-423B-9080-002A790E7DC8}"/>
              </a:ext>
            </a:extLst>
          </p:cNvPr>
          <p:cNvSpPr txBox="1"/>
          <p:nvPr/>
        </p:nvSpPr>
        <p:spPr>
          <a:xfrm>
            <a:off x="2212191" y="28638898"/>
            <a:ext cx="13259653" cy="10996311"/>
          </a:xfrm>
          <a:prstGeom prst="rect">
            <a:avLst/>
          </a:prstGeom>
          <a:noFill/>
        </p:spPr>
        <p:txBody>
          <a:bodyPr wrap="square" rtlCol="0">
            <a:spAutoFit/>
          </a:bodyPr>
          <a:lstStyle/>
          <a:p>
            <a:r>
              <a:rPr lang="ko-KR" altLang="en-US" sz="6661" dirty="0" err="1">
                <a:solidFill>
                  <a:schemeClr val="bg1"/>
                </a:solidFill>
                <a:latin typeface="KoPub돋움체 Bold" panose="00000800000000000000" pitchFamily="2" charset="-127"/>
                <a:ea typeface="KoPub돋움체 Bold" panose="00000800000000000000" pitchFamily="2" charset="-127"/>
              </a:rPr>
              <a:t>게임명</a:t>
            </a:r>
            <a:r>
              <a:rPr lang="ko-KR" altLang="en-US" sz="6056" dirty="0">
                <a:solidFill>
                  <a:schemeClr val="bg1"/>
                </a:solidFill>
                <a:latin typeface="KoPub돋움체 Bold" panose="00000800000000000000" pitchFamily="2" charset="-127"/>
                <a:ea typeface="KoPub돋움체 Bold" panose="00000800000000000000" pitchFamily="2" charset="-127"/>
              </a:rPr>
              <a:t> </a:t>
            </a:r>
            <a:endParaRPr lang="en-US" altLang="ko-KR" sz="6056" dirty="0">
              <a:solidFill>
                <a:schemeClr val="bg1"/>
              </a:solidFill>
              <a:latin typeface="KoPub돋움체 Bold" panose="00000800000000000000" pitchFamily="2" charset="-127"/>
              <a:ea typeface="KoPub돋움체 Bold" panose="00000800000000000000" pitchFamily="2" charset="-127"/>
            </a:endParaRPr>
          </a:p>
          <a:p>
            <a:pPr marL="1153630" indent="-1153630">
              <a:buFontTx/>
              <a:buChar char="-"/>
            </a:pPr>
            <a:r>
              <a:rPr lang="ko-KR" altLang="en-US" sz="6056" dirty="0" err="1">
                <a:solidFill>
                  <a:schemeClr val="bg1"/>
                </a:solidFill>
                <a:latin typeface="KoPub돋움체 Bold" panose="00000800000000000000" pitchFamily="2" charset="-127"/>
                <a:ea typeface="KoPub돋움체 Bold" panose="00000800000000000000" pitchFamily="2" charset="-127"/>
              </a:rPr>
              <a:t>좀비</a:t>
            </a:r>
            <a:r>
              <a:rPr lang="ko-KR" altLang="en-US" sz="6056" dirty="0">
                <a:solidFill>
                  <a:schemeClr val="bg1"/>
                </a:solidFill>
                <a:latin typeface="KoPub돋움체 Bold" panose="00000800000000000000" pitchFamily="2" charset="-127"/>
                <a:ea typeface="KoPub돋움체 Bold" panose="00000800000000000000" pitchFamily="2" charset="-127"/>
              </a:rPr>
              <a:t> 히어로 </a:t>
            </a:r>
            <a:r>
              <a:rPr lang="en-US" altLang="ko-KR" sz="6056" dirty="0">
                <a:solidFill>
                  <a:schemeClr val="bg1"/>
                </a:solidFill>
                <a:latin typeface="KoPub돋움체 Bold" panose="00000800000000000000" pitchFamily="2" charset="-127"/>
                <a:ea typeface="KoPub돋움체 Bold" panose="00000800000000000000" pitchFamily="2" charset="-127"/>
              </a:rPr>
              <a:t>(Zombie Hero)</a:t>
            </a:r>
          </a:p>
          <a:p>
            <a:endParaRPr lang="en-US" altLang="ko-KR" sz="6661" dirty="0">
              <a:solidFill>
                <a:schemeClr val="bg1"/>
              </a:solidFill>
              <a:latin typeface="KoPub돋움체 Bold" panose="00000800000000000000" pitchFamily="2" charset="-127"/>
              <a:ea typeface="KoPub돋움체 Bold" panose="00000800000000000000" pitchFamily="2" charset="-127"/>
            </a:endParaRPr>
          </a:p>
          <a:p>
            <a:r>
              <a:rPr lang="ko-KR" altLang="en-US" sz="6661" dirty="0">
                <a:solidFill>
                  <a:schemeClr val="bg1"/>
                </a:solidFill>
                <a:latin typeface="KoPub돋움체 Bold" panose="00000800000000000000" pitchFamily="2" charset="-127"/>
                <a:ea typeface="KoPub돋움체 Bold" panose="00000800000000000000" pitchFamily="2" charset="-127"/>
              </a:rPr>
              <a:t>플랫폼</a:t>
            </a:r>
            <a:endParaRPr lang="en-US" altLang="ko-KR" sz="6661" dirty="0">
              <a:solidFill>
                <a:schemeClr val="bg1"/>
              </a:solidFill>
              <a:latin typeface="KoPub돋움체 Bold" panose="00000800000000000000" pitchFamily="2" charset="-127"/>
              <a:ea typeface="KoPub돋움체 Bold" panose="00000800000000000000" pitchFamily="2" charset="-127"/>
            </a:endParaRPr>
          </a:p>
          <a:p>
            <a:pPr marL="1153630" indent="-1153630">
              <a:buFontTx/>
              <a:buChar char="-"/>
            </a:pPr>
            <a:r>
              <a:rPr lang="en-US" altLang="ko-KR" sz="6056" dirty="0">
                <a:solidFill>
                  <a:schemeClr val="bg1"/>
                </a:solidFill>
                <a:latin typeface="KoPub돋움체 Bold" panose="00000800000000000000" pitchFamily="2" charset="-127"/>
                <a:ea typeface="KoPub돋움체 Bold" panose="00000800000000000000" pitchFamily="2" charset="-127"/>
              </a:rPr>
              <a:t>PC</a:t>
            </a:r>
          </a:p>
          <a:p>
            <a:pPr marL="1153630" indent="-1153630">
              <a:buFontTx/>
              <a:buChar char="-"/>
            </a:pPr>
            <a:endParaRPr lang="en-US" altLang="ko-KR" sz="6661" b="1" dirty="0">
              <a:solidFill>
                <a:schemeClr val="bg1"/>
              </a:solidFill>
              <a:latin typeface="KoPub돋움체 Bold" panose="00000800000000000000" pitchFamily="2" charset="-127"/>
              <a:ea typeface="KoPub돋움체 Bold" panose="00000800000000000000" pitchFamily="2" charset="-127"/>
            </a:endParaRPr>
          </a:p>
          <a:p>
            <a:r>
              <a:rPr lang="ko-KR" altLang="en-US" sz="6661" b="1" dirty="0">
                <a:solidFill>
                  <a:schemeClr val="bg1"/>
                </a:solidFill>
                <a:latin typeface="KoPub돋움체 Bold" panose="00000800000000000000" pitchFamily="2" charset="-127"/>
                <a:ea typeface="KoPub돋움체 Bold" panose="00000800000000000000" pitchFamily="2" charset="-127"/>
              </a:rPr>
              <a:t>개발 엔진</a:t>
            </a:r>
            <a:endParaRPr lang="en-US" altLang="ko-KR" sz="6661" b="1" dirty="0">
              <a:solidFill>
                <a:schemeClr val="bg1"/>
              </a:solidFill>
              <a:latin typeface="KoPub돋움체 Bold" panose="00000800000000000000" pitchFamily="2" charset="-127"/>
              <a:ea typeface="KoPub돋움체 Bold" panose="00000800000000000000" pitchFamily="2" charset="-127"/>
            </a:endParaRPr>
          </a:p>
          <a:p>
            <a:r>
              <a:rPr lang="en-US" altLang="ko-KR" sz="6056" dirty="0">
                <a:solidFill>
                  <a:schemeClr val="bg1"/>
                </a:solidFill>
                <a:latin typeface="KoPub돋움체 Bold" panose="00000800000000000000" pitchFamily="2" charset="-127"/>
                <a:ea typeface="KoPub돋움체 Bold" panose="00000800000000000000" pitchFamily="2" charset="-127"/>
              </a:rPr>
              <a:t>-  Unity3D</a:t>
            </a:r>
          </a:p>
          <a:p>
            <a:endParaRPr lang="en-US" altLang="ko-KR" sz="6661" dirty="0">
              <a:solidFill>
                <a:schemeClr val="bg1"/>
              </a:solidFill>
              <a:latin typeface="KoPub돋움체 Bold" panose="00000800000000000000" pitchFamily="2" charset="-127"/>
              <a:ea typeface="KoPub돋움체 Bold" panose="00000800000000000000" pitchFamily="2" charset="-127"/>
            </a:endParaRPr>
          </a:p>
          <a:p>
            <a:r>
              <a:rPr lang="ko-KR" altLang="en-US" sz="6661" dirty="0">
                <a:solidFill>
                  <a:schemeClr val="bg1"/>
                </a:solidFill>
                <a:latin typeface="KoPub돋움체 Bold" panose="00000800000000000000" pitchFamily="2" charset="-127"/>
                <a:ea typeface="KoPub돋움체 Bold" panose="00000800000000000000" pitchFamily="2" charset="-127"/>
              </a:rPr>
              <a:t>장르</a:t>
            </a:r>
            <a:endParaRPr lang="en-US" altLang="ko-KR" sz="6661" dirty="0">
              <a:solidFill>
                <a:schemeClr val="bg1"/>
              </a:solidFill>
              <a:latin typeface="KoPub돋움체 Bold" panose="00000800000000000000" pitchFamily="2" charset="-127"/>
              <a:ea typeface="KoPub돋움체 Bold" panose="00000800000000000000" pitchFamily="2" charset="-127"/>
            </a:endParaRPr>
          </a:p>
          <a:p>
            <a:r>
              <a:rPr lang="en-US" altLang="ko-KR" sz="6056" dirty="0">
                <a:solidFill>
                  <a:schemeClr val="bg1"/>
                </a:solidFill>
                <a:latin typeface="KoPub돋움체 Bold" panose="00000800000000000000" pitchFamily="2" charset="-127"/>
                <a:ea typeface="KoPub돋움체 Bold" panose="00000800000000000000" pitchFamily="2" charset="-127"/>
              </a:rPr>
              <a:t>-  </a:t>
            </a:r>
            <a:r>
              <a:rPr lang="ko-KR" altLang="en-US" sz="6056" dirty="0">
                <a:solidFill>
                  <a:schemeClr val="bg1"/>
                </a:solidFill>
                <a:latin typeface="KoPub돋움체 Bold" panose="00000800000000000000" pitchFamily="2" charset="-127"/>
                <a:ea typeface="KoPub돋움체 Bold" panose="00000800000000000000" pitchFamily="2" charset="-127"/>
              </a:rPr>
              <a:t>슈팅</a:t>
            </a:r>
            <a:r>
              <a:rPr lang="en-US" altLang="ko-KR" sz="6056" dirty="0">
                <a:solidFill>
                  <a:schemeClr val="bg1"/>
                </a:solidFill>
                <a:latin typeface="KoPub돋움체 Bold" panose="00000800000000000000" pitchFamily="2" charset="-127"/>
                <a:ea typeface="KoPub돋움체 Bold" panose="00000800000000000000" pitchFamily="2" charset="-127"/>
              </a:rPr>
              <a:t>, </a:t>
            </a:r>
            <a:r>
              <a:rPr lang="ko-KR" altLang="en-US" sz="6056" dirty="0">
                <a:solidFill>
                  <a:schemeClr val="bg1"/>
                </a:solidFill>
                <a:latin typeface="KoPub돋움체 Bold" panose="00000800000000000000" pitchFamily="2" charset="-127"/>
                <a:ea typeface="KoPub돋움체 Bold" panose="00000800000000000000" pitchFamily="2" charset="-127"/>
              </a:rPr>
              <a:t>탈출</a:t>
            </a:r>
            <a:r>
              <a:rPr lang="en-US" altLang="ko-KR" sz="6056" dirty="0">
                <a:solidFill>
                  <a:schemeClr val="bg1"/>
                </a:solidFill>
                <a:latin typeface="KoPub돋움체 Bold" panose="00000800000000000000" pitchFamily="2" charset="-127"/>
                <a:ea typeface="KoPub돋움체 Bold" panose="00000800000000000000" pitchFamily="2" charset="-127"/>
              </a:rPr>
              <a:t>, </a:t>
            </a:r>
            <a:r>
              <a:rPr lang="ko-KR" altLang="en-US" sz="6056" dirty="0">
                <a:solidFill>
                  <a:schemeClr val="bg1"/>
                </a:solidFill>
                <a:latin typeface="KoPub돋움체 Bold" panose="00000800000000000000" pitchFamily="2" charset="-127"/>
                <a:ea typeface="KoPub돋움체 Bold" panose="00000800000000000000" pitchFamily="2" charset="-127"/>
              </a:rPr>
              <a:t>캐주얼</a:t>
            </a:r>
            <a:endParaRPr lang="en-US" altLang="ko-KR" sz="6056" dirty="0">
              <a:solidFill>
                <a:schemeClr val="bg1"/>
              </a:solidFill>
              <a:latin typeface="KoPub돋움체 Bold" panose="00000800000000000000" pitchFamily="2" charset="-127"/>
              <a:ea typeface="KoPub돋움체 Bold" panose="00000800000000000000" pitchFamily="2" charset="-127"/>
            </a:endParaRPr>
          </a:p>
        </p:txBody>
      </p:sp>
      <p:pic>
        <p:nvPicPr>
          <p:cNvPr id="5" name="그림 4" descr="테이블, 그리기이(가) 표시된 사진&#10;&#10;자동 생성된 설명">
            <a:extLst>
              <a:ext uri="{FF2B5EF4-FFF2-40B4-BE49-F238E27FC236}">
                <a16:creationId xmlns:a16="http://schemas.microsoft.com/office/drawing/2014/main" id="{0C996F2F-7DC6-485A-A2A5-D6D797270990}"/>
              </a:ext>
            </a:extLst>
          </p:cNvPr>
          <p:cNvPicPr>
            <a:picLocks noChangeAspect="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8735" b="93976" l="6587" r="94012">
                        <a14:foregroundMark x1="44112" y1="14759" x2="42116" y2="17470"/>
                        <a14:foregroundMark x1="42116" y1="17470" x2="40519" y2="24398"/>
                        <a14:foregroundMark x1="40519" y1="24398" x2="40719" y2="37651"/>
                        <a14:foregroundMark x1="40719" y1="37651" x2="42715" y2="41265"/>
                        <a14:foregroundMark x1="42715" y1="41265" x2="51896" y2="45783"/>
                        <a14:foregroundMark x1="51896" y1="45783" x2="55888" y2="43976"/>
                        <a14:foregroundMark x1="55888" y1="43976" x2="60279" y2="35843"/>
                        <a14:foregroundMark x1="60279" y1="35843" x2="60679" y2="27711"/>
                        <a14:foregroundMark x1="60679" y1="27711" x2="54890" y2="15663"/>
                        <a14:foregroundMark x1="54890" y1="15663" x2="48703" y2="9639"/>
                        <a14:foregroundMark x1="48703" y1="9639" x2="46108" y2="9036"/>
                        <a14:foregroundMark x1="46108" y1="9036" x2="44112" y2="9940"/>
                        <a14:foregroundMark x1="49900" y1="23494" x2="48104" y2="28012"/>
                        <a14:foregroundMark x1="48104" y1="28012" x2="49900" y2="31627"/>
                        <a14:foregroundMark x1="49900" y1="31627" x2="52695" y2="31627"/>
                        <a14:foregroundMark x1="52695" y1="31627" x2="53892" y2="26807"/>
                        <a14:foregroundMark x1="53892" y1="26807" x2="53892" y2="21687"/>
                        <a14:foregroundMark x1="24950" y1="58434" x2="19561" y2="57229"/>
                        <a14:foregroundMark x1="19561" y1="57229" x2="14371" y2="58434"/>
                        <a14:foregroundMark x1="14371" y1="58434" x2="9581" y2="62651"/>
                        <a14:foregroundMark x1="9581" y1="62651" x2="5788" y2="68976"/>
                        <a14:foregroundMark x1="5788" y1="68976" x2="4990" y2="72590"/>
                        <a14:foregroundMark x1="4990" y1="72590" x2="6986" y2="76506"/>
                        <a14:foregroundMark x1="6986" y1="76506" x2="16766" y2="86446"/>
                        <a14:foregroundMark x1="16766" y1="86446" x2="21956" y2="88253"/>
                        <a14:foregroundMark x1="21956" y1="88253" x2="24950" y2="88253"/>
                        <a14:foregroundMark x1="24950" y1="88253" x2="27745" y2="85241"/>
                        <a14:foregroundMark x1="27745" y1="85241" x2="30938" y2="76807"/>
                        <a14:foregroundMark x1="30938" y1="76807" x2="31138" y2="72892"/>
                        <a14:foregroundMark x1="31138" y1="72892" x2="29341" y2="64759"/>
                        <a14:foregroundMark x1="6986" y1="90361" x2="6986" y2="90361"/>
                        <a14:foregroundMark x1="7585" y1="91867" x2="7585" y2="91867"/>
                        <a14:foregroundMark x1="15369" y1="75000" x2="15369" y2="75000"/>
                        <a14:foregroundMark x1="21956" y1="76506" x2="21956" y2="76506"/>
                        <a14:foregroundMark x1="19162" y1="65964" x2="19162" y2="76205"/>
                        <a14:foregroundMark x1="19162" y1="76205" x2="21956" y2="75000"/>
                        <a14:foregroundMark x1="21956" y1="75000" x2="22555" y2="70181"/>
                        <a14:foregroundMark x1="22555" y1="70181" x2="21357" y2="65663"/>
                        <a14:foregroundMark x1="21357" y1="65663" x2="18762" y2="62651"/>
                        <a14:foregroundMark x1="18762" y1="62651" x2="16168" y2="61747"/>
                        <a14:foregroundMark x1="16168" y1="61747" x2="14571" y2="64759"/>
                        <a14:foregroundMark x1="30938" y1="91265" x2="30938" y2="91265"/>
                        <a14:foregroundMark x1="29940" y1="93373" x2="27545" y2="94880"/>
                        <a14:foregroundMark x1="27545" y1="94880" x2="10778" y2="94277"/>
                        <a14:foregroundMark x1="10778" y1="94277" x2="10778" y2="94277"/>
                        <a14:foregroundMark x1="44112" y1="67771" x2="43513" y2="75904"/>
                        <a14:foregroundMark x1="43513" y1="75904" x2="45908" y2="84639"/>
                        <a14:foregroundMark x1="45908" y1="84639" x2="48104" y2="86747"/>
                        <a14:foregroundMark x1="48104" y1="86747" x2="50499" y2="87349"/>
                        <a14:foregroundMark x1="50499" y1="87349" x2="55289" y2="84940"/>
                        <a14:foregroundMark x1="55289" y1="84940" x2="60878" y2="74699"/>
                        <a14:foregroundMark x1="60878" y1="74699" x2="61477" y2="70783"/>
                        <a14:foregroundMark x1="61477" y1="70783" x2="59681" y2="67169"/>
                        <a14:foregroundMark x1="59681" y1="67169" x2="57285" y2="64759"/>
                        <a14:foregroundMark x1="57285" y1="64759" x2="51297" y2="63855"/>
                        <a14:foregroundMark x1="51297" y1="63855" x2="50499" y2="64157"/>
                        <a14:foregroundMark x1="53693" y1="67169" x2="50898" y2="67470"/>
                        <a14:foregroundMark x1="50898" y1="67470" x2="49701" y2="71084"/>
                        <a14:foregroundMark x1="49701" y1="71084" x2="49701" y2="80422"/>
                        <a14:foregroundMark x1="49701" y1="80422" x2="53493" y2="80120"/>
                        <a14:foregroundMark x1="53493" y1="80120" x2="55090" y2="76807"/>
                        <a14:foregroundMark x1="55090" y1="76807" x2="52096" y2="73795"/>
                        <a14:foregroundMark x1="52096" y1="73795" x2="49900" y2="72892"/>
                        <a14:foregroundMark x1="48902" y1="60843" x2="43713" y2="60241"/>
                        <a14:foregroundMark x1="43713" y1="60241" x2="41717" y2="63253"/>
                        <a14:foregroundMark x1="41717" y1="63253" x2="39122" y2="75904"/>
                        <a14:foregroundMark x1="39122" y1="75904" x2="39122" y2="80422"/>
                        <a14:foregroundMark x1="39122" y1="80422" x2="40319" y2="85241"/>
                        <a14:foregroundMark x1="40319" y1="85241" x2="42715" y2="88554"/>
                        <a14:foregroundMark x1="42715" y1="88554" x2="47904" y2="91265"/>
                        <a14:foregroundMark x1="47904" y1="91265" x2="53493" y2="90663"/>
                        <a14:foregroundMark x1="53493" y1="90663" x2="55888" y2="87952"/>
                        <a14:foregroundMark x1="55888" y1="87952" x2="55090" y2="77711"/>
                        <a14:foregroundMark x1="55090" y1="77711" x2="52495" y2="68675"/>
                        <a14:foregroundMark x1="52495" y1="68675" x2="48902" y2="61446"/>
                        <a14:foregroundMark x1="48902" y1="61446" x2="46108" y2="59337"/>
                        <a14:foregroundMark x1="46108" y1="59337" x2="42715" y2="58434"/>
                        <a14:foregroundMark x1="42715" y1="58434" x2="40519" y2="59337"/>
                        <a14:foregroundMark x1="68663" y1="61446" x2="68862" y2="68976"/>
                        <a14:foregroundMark x1="68862" y1="68976" x2="71457" y2="78313"/>
                        <a14:foregroundMark x1="71457" y1="78313" x2="85030" y2="91265"/>
                        <a14:foregroundMark x1="85030" y1="91265" x2="88024" y2="92470"/>
                        <a14:foregroundMark x1="88024" y1="92470" x2="93214" y2="81024"/>
                        <a14:foregroundMark x1="93214" y1="81024" x2="93812" y2="71687"/>
                        <a14:foregroundMark x1="93812" y1="71687" x2="92814" y2="68072"/>
                        <a14:foregroundMark x1="92814" y1="68072" x2="88024" y2="60843"/>
                        <a14:foregroundMark x1="88024" y1="60843" x2="85429" y2="59337"/>
                        <a14:foregroundMark x1="85429" y1="59337" x2="73852" y2="60241"/>
                        <a14:foregroundMark x1="73852" y1="60241" x2="71457" y2="62349"/>
                        <a14:foregroundMark x1="71457" y1="62349" x2="71257" y2="62349"/>
                        <a14:foregroundMark x1="73253" y1="74398" x2="73453" y2="78614"/>
                        <a14:foregroundMark x1="73453" y1="78614" x2="80240" y2="89759"/>
                        <a14:foregroundMark x1="80240" y1="89759" x2="79242" y2="94277"/>
                        <a14:foregroundMark x1="79242" y1="94277" x2="76447" y2="94277"/>
                        <a14:foregroundMark x1="76447" y1="94277" x2="74251" y2="90663"/>
                        <a14:foregroundMark x1="74251" y1="90663" x2="72255" y2="81928"/>
                        <a14:foregroundMark x1="72255" y1="81928" x2="72854" y2="80422"/>
                        <a14:foregroundMark x1="81238" y1="71988" x2="79441" y2="69277"/>
                        <a14:foregroundMark x1="79441" y1="69277" x2="78244" y2="73193"/>
                        <a14:foregroundMark x1="78244" y1="73193" x2="79641" y2="76506"/>
                        <a14:foregroundMark x1="79641" y1="76506" x2="82036" y2="78614"/>
                        <a14:foregroundMark x1="82036" y1="78614" x2="84032" y2="75904"/>
                        <a14:foregroundMark x1="84032" y1="75904" x2="81836" y2="71988"/>
                        <a14:foregroundMark x1="81836" y1="71988" x2="79441" y2="70783"/>
                        <a14:foregroundMark x1="90818" y1="89458" x2="92016" y2="93373"/>
                        <a14:foregroundMark x1="92016" y1="93373" x2="94012" y2="93976"/>
                        <a14:foregroundMark x1="90220" y1="90361" x2="90419" y2="91265"/>
                      </a14:backgroundRemoval>
                    </a14:imgEffect>
                  </a14:imgLayer>
                </a14:imgProps>
              </a:ext>
              <a:ext uri="{28A0092B-C50C-407E-A947-70E740481C1C}">
                <a14:useLocalDpi xmlns:a14="http://schemas.microsoft.com/office/drawing/2010/main" val="0"/>
              </a:ext>
            </a:extLst>
          </a:blip>
          <a:stretch>
            <a:fillRect/>
          </a:stretch>
        </p:blipFill>
        <p:spPr>
          <a:xfrm>
            <a:off x="16961487" y="35060900"/>
            <a:ext cx="5068834" cy="3962853"/>
          </a:xfrm>
          <a:prstGeom prst="rect">
            <a:avLst/>
          </a:prstGeom>
        </p:spPr>
      </p:pic>
      <p:pic>
        <p:nvPicPr>
          <p:cNvPr id="10" name="그림 9" descr="거울이(가) 표시된 사진&#10;&#10;자동 생성된 설명">
            <a:extLst>
              <a:ext uri="{FF2B5EF4-FFF2-40B4-BE49-F238E27FC236}">
                <a16:creationId xmlns:a16="http://schemas.microsoft.com/office/drawing/2014/main" id="{5F1FE83D-6B9A-425D-B4D2-1B4D0DBA5A64}"/>
              </a:ext>
            </a:extLst>
          </p:cNvPr>
          <p:cNvPicPr>
            <a:picLocks noChangeAspect="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0" b="96889" l="9778" r="89778">
                        <a14:foregroundMark x1="46667" y1="32889" x2="50222" y2="34222"/>
                        <a14:foregroundMark x1="50222" y1="34222" x2="53778" y2="46222"/>
                        <a14:foregroundMark x1="53778" y1="46222" x2="53778" y2="49778"/>
                        <a14:foregroundMark x1="53778" y1="49778" x2="50667" y2="52444"/>
                        <a14:foregroundMark x1="50667" y1="52444" x2="48889" y2="48000"/>
                        <a14:foregroundMark x1="48889" y1="48000" x2="50667" y2="38667"/>
                        <a14:foregroundMark x1="50667" y1="38667" x2="52444" y2="36000"/>
                        <a14:foregroundMark x1="52444" y1="36000" x2="56000" y2="34667"/>
                        <a14:foregroundMark x1="56000" y1="34667" x2="56889" y2="34667"/>
                        <a14:foregroundMark x1="53333" y1="30222" x2="53778" y2="37778"/>
                        <a14:foregroundMark x1="53778" y1="37778" x2="55111" y2="41778"/>
                        <a14:foregroundMark x1="55111" y1="41778" x2="56000" y2="48889"/>
                        <a14:foregroundMark x1="45333" y1="29333" x2="41778" y2="29778"/>
                        <a14:foregroundMark x1="41778" y1="29778" x2="34222" y2="33778"/>
                        <a14:foregroundMark x1="34222" y1="33778" x2="26222" y2="43111"/>
                        <a14:foregroundMark x1="26222" y1="43111" x2="25333" y2="46222"/>
                        <a14:foregroundMark x1="25333" y1="46222" x2="26222" y2="49778"/>
                        <a14:foregroundMark x1="26222" y1="49778" x2="41778" y2="72889"/>
                        <a14:foregroundMark x1="41778" y1="72889" x2="45778" y2="83111"/>
                        <a14:foregroundMark x1="45778" y1="83111" x2="48000" y2="86222"/>
                        <a14:foregroundMark x1="48000" y1="86222" x2="50667" y2="88000"/>
                        <a14:foregroundMark x1="50667" y1="88000" x2="54222" y2="88000"/>
                        <a14:foregroundMark x1="54222" y1="88000" x2="66222" y2="84444"/>
                        <a14:foregroundMark x1="66222" y1="84444" x2="69333" y2="82222"/>
                        <a14:foregroundMark x1="69333" y1="82222" x2="71111" y2="77778"/>
                        <a14:foregroundMark x1="71111" y1="77778" x2="71556" y2="57333"/>
                        <a14:foregroundMark x1="71556" y1="57333" x2="67111" y2="46222"/>
                        <a14:foregroundMark x1="67111" y1="46222" x2="55111" y2="28889"/>
                        <a14:foregroundMark x1="55111" y1="28889" x2="50667" y2="25778"/>
                        <a14:foregroundMark x1="50667" y1="25778" x2="43556" y2="24444"/>
                        <a14:foregroundMark x1="43556" y1="24444" x2="42222" y2="24444"/>
                        <a14:foregroundMark x1="40458" y1="4796" x2="39303" y2="4114"/>
                        <a14:foregroundMark x1="48889" y1="9778" x2="45157" y2="7573"/>
                        <a14:foregroundMark x1="29333" y1="62222" x2="27556" y2="73778"/>
                        <a14:foregroundMark x1="27556" y1="73778" x2="28000" y2="80889"/>
                        <a14:foregroundMark x1="28000" y1="80889" x2="29778" y2="84889"/>
                        <a14:foregroundMark x1="29778" y1="84889" x2="44000" y2="93333"/>
                        <a14:foregroundMark x1="44000" y1="93333" x2="58222" y2="94667"/>
                        <a14:foregroundMark x1="58222" y1="94667" x2="59556" y2="93778"/>
                        <a14:foregroundMark x1="44000" y1="95111" x2="47111" y2="95556"/>
                        <a14:foregroundMark x1="47111" y1="95556" x2="48444" y2="97333"/>
                        <a14:foregroundMark x1="40444" y1="1778" x2="40444" y2="0"/>
                        <a14:foregroundMark x1="39111" y1="1333" x2="41333" y2="444"/>
                        <a14:backgroundMark x1="42222" y1="6667" x2="42222" y2="6667"/>
                        <a14:backgroundMark x1="38667" y1="7111" x2="41778" y2="8000"/>
                        <a14:backgroundMark x1="41778" y1="8000" x2="40889" y2="8000"/>
                        <a14:backgroundMark x1="44444" y1="9778" x2="41778" y2="7111"/>
                        <a14:backgroundMark x1="43310" y1="9154" x2="43111" y2="8889"/>
                        <a14:backgroundMark x1="41778" y1="7111" x2="42410" y2="7954"/>
                      </a14:backgroundRemoval>
                    </a14:imgEffect>
                  </a14:imgLayer>
                </a14:imgProps>
              </a:ext>
              <a:ext uri="{28A0092B-C50C-407E-A947-70E740481C1C}">
                <a14:useLocalDpi xmlns:a14="http://schemas.microsoft.com/office/drawing/2010/main" val="0"/>
              </a:ext>
            </a:extLst>
          </a:blip>
          <a:stretch>
            <a:fillRect/>
          </a:stretch>
        </p:blipFill>
        <p:spPr>
          <a:xfrm>
            <a:off x="25549022" y="35060899"/>
            <a:ext cx="3962853" cy="3962853"/>
          </a:xfrm>
          <a:prstGeom prst="rect">
            <a:avLst/>
          </a:prstGeom>
        </p:spPr>
      </p:pic>
      <p:sp>
        <p:nvSpPr>
          <p:cNvPr id="25" name="텍스트 개체 틀 46">
            <a:extLst>
              <a:ext uri="{FF2B5EF4-FFF2-40B4-BE49-F238E27FC236}">
                <a16:creationId xmlns:a16="http://schemas.microsoft.com/office/drawing/2014/main" id="{3E73848E-22AB-4E79-B146-F93B42D060F7}"/>
              </a:ext>
            </a:extLst>
          </p:cNvPr>
          <p:cNvSpPr txBox="1">
            <a:spLocks/>
          </p:cNvSpPr>
          <p:nvPr/>
        </p:nvSpPr>
        <p:spPr>
          <a:xfrm>
            <a:off x="24873799" y="39679450"/>
            <a:ext cx="5313299" cy="1550305"/>
          </a:xfrm>
          <a:prstGeom prst="rect">
            <a:avLst/>
          </a:prstGeom>
        </p:spPr>
        <p:txBody>
          <a:bodyPr>
            <a:normAutofit/>
          </a:bodyPr>
          <a:lstStyle>
            <a:lvl1pPr marL="342900" marR="0" indent="-342900" algn="l" defTabSz="3027487" rtl="0" eaLnBrk="1" fontAlgn="auto" latinLnBrk="1" hangingPunct="1">
              <a:lnSpc>
                <a:spcPct val="90000"/>
              </a:lnSpc>
              <a:spcBef>
                <a:spcPts val="3311"/>
              </a:spcBef>
              <a:spcAft>
                <a:spcPts val="0"/>
              </a:spcAft>
              <a:buClrTx/>
              <a:buSzTx/>
              <a:buFont typeface="Arial" panose="020B0604020202020204" pitchFamily="34" charset="0"/>
              <a:buChar char="•"/>
              <a:tabLst/>
              <a:defRPr sz="2400" kern="1200">
                <a:solidFill>
                  <a:schemeClr val="tx1"/>
                </a:solidFill>
                <a:latin typeface="+mn-lt"/>
                <a:ea typeface="+mn-ea"/>
                <a:cs typeface="+mn-cs"/>
              </a:defRPr>
            </a:lvl1pPr>
            <a:lvl2pPr marL="1513743" indent="0" algn="l" defTabSz="3027487" rtl="0" eaLnBrk="1" latinLnBrk="1" hangingPunct="1">
              <a:lnSpc>
                <a:spcPct val="90000"/>
              </a:lnSpc>
              <a:spcBef>
                <a:spcPts val="1655"/>
              </a:spcBef>
              <a:buFont typeface="Arial" panose="020B0604020202020204" pitchFamily="34" charset="0"/>
              <a:buNone/>
              <a:defRPr sz="3600" kern="1200">
                <a:solidFill>
                  <a:schemeClr val="tx1"/>
                </a:solidFill>
                <a:latin typeface="+mn-lt"/>
                <a:ea typeface="+mn-ea"/>
                <a:cs typeface="+mn-cs"/>
              </a:defRPr>
            </a:lvl2pPr>
            <a:lvl3pPr marL="3027487" indent="0" algn="l" defTabSz="3027487" rtl="0" eaLnBrk="1" latinLnBrk="1" hangingPunct="1">
              <a:lnSpc>
                <a:spcPct val="90000"/>
              </a:lnSpc>
              <a:spcBef>
                <a:spcPts val="1655"/>
              </a:spcBef>
              <a:buFont typeface="Arial" panose="020B0604020202020204" pitchFamily="34" charset="0"/>
              <a:buNone/>
              <a:defRPr sz="3200" kern="1200">
                <a:solidFill>
                  <a:schemeClr val="tx1"/>
                </a:solidFill>
                <a:latin typeface="+mn-lt"/>
                <a:ea typeface="+mn-ea"/>
                <a:cs typeface="+mn-cs"/>
              </a:defRPr>
            </a:lvl3pPr>
            <a:lvl4pPr marL="4541230" indent="0" algn="l" defTabSz="3027487" rtl="0" eaLnBrk="1" latinLnBrk="1" hangingPunct="1">
              <a:lnSpc>
                <a:spcPct val="90000"/>
              </a:lnSpc>
              <a:spcBef>
                <a:spcPts val="1655"/>
              </a:spcBef>
              <a:buFont typeface="Arial" panose="020B0604020202020204" pitchFamily="34" charset="0"/>
              <a:buNone/>
              <a:defRPr sz="2400" kern="1200">
                <a:solidFill>
                  <a:schemeClr val="tx1"/>
                </a:solidFill>
                <a:latin typeface="+mn-lt"/>
                <a:ea typeface="+mn-ea"/>
                <a:cs typeface="+mn-cs"/>
              </a:defRPr>
            </a:lvl4pPr>
            <a:lvl5pPr marL="6054974" indent="0" algn="l" defTabSz="3027487" rtl="0" eaLnBrk="1" latinLnBrk="1" hangingPunct="1">
              <a:lnSpc>
                <a:spcPct val="90000"/>
              </a:lnSpc>
              <a:spcBef>
                <a:spcPts val="1655"/>
              </a:spcBef>
              <a:buFont typeface="Arial" panose="020B0604020202020204" pitchFamily="34" charset="0"/>
              <a:buNone/>
              <a:defRPr sz="2400" kern="1200">
                <a:solidFill>
                  <a:schemeClr val="tx1"/>
                </a:solidFill>
                <a:latin typeface="+mn-lt"/>
                <a:ea typeface="+mn-ea"/>
                <a:cs typeface="+mn-cs"/>
              </a:defRPr>
            </a:lvl5pPr>
            <a:lvl6pPr marL="8325589"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lgn="ctr">
              <a:buNone/>
            </a:pPr>
            <a:r>
              <a:rPr lang="ko-KR" altLang="en-US" sz="3633" dirty="0">
                <a:solidFill>
                  <a:schemeClr val="bg1"/>
                </a:solidFill>
                <a:latin typeface="KoPub돋움체 Bold" panose="00000800000000000000" pitchFamily="2" charset="-127"/>
                <a:ea typeface="KoPub돋움체 Bold" panose="00000800000000000000" pitchFamily="2" charset="-127"/>
              </a:rPr>
              <a:t>방향 전환 및 총알 발사</a:t>
            </a:r>
            <a:endParaRPr lang="en-US" altLang="ko-KR" sz="3633" dirty="0">
              <a:solidFill>
                <a:schemeClr val="bg1"/>
              </a:solidFill>
              <a:latin typeface="KoPub돋움체 Bold" panose="00000800000000000000" pitchFamily="2" charset="-127"/>
              <a:ea typeface="KoPub돋움체 Bold" panose="00000800000000000000" pitchFamily="2" charset="-127"/>
            </a:endParaRPr>
          </a:p>
        </p:txBody>
      </p:sp>
      <p:sp>
        <p:nvSpPr>
          <p:cNvPr id="28" name="텍스트 개체 틀 46">
            <a:extLst>
              <a:ext uri="{FF2B5EF4-FFF2-40B4-BE49-F238E27FC236}">
                <a16:creationId xmlns:a16="http://schemas.microsoft.com/office/drawing/2014/main" id="{CE6B450C-AFA1-4757-AEDC-1FD8DC9C1859}"/>
              </a:ext>
            </a:extLst>
          </p:cNvPr>
          <p:cNvSpPr txBox="1">
            <a:spLocks/>
          </p:cNvSpPr>
          <p:nvPr/>
        </p:nvSpPr>
        <p:spPr>
          <a:xfrm>
            <a:off x="16442564" y="33957833"/>
            <a:ext cx="6106681" cy="1550305"/>
          </a:xfrm>
          <a:prstGeom prst="rect">
            <a:avLst/>
          </a:prstGeom>
        </p:spPr>
        <p:txBody>
          <a:bodyPr>
            <a:normAutofit/>
          </a:bodyPr>
          <a:lstStyle>
            <a:lvl1pPr marL="342900" marR="0" indent="-342900" algn="l" defTabSz="3027487" rtl="0" eaLnBrk="1" fontAlgn="auto" latinLnBrk="1" hangingPunct="1">
              <a:lnSpc>
                <a:spcPct val="90000"/>
              </a:lnSpc>
              <a:spcBef>
                <a:spcPts val="3311"/>
              </a:spcBef>
              <a:spcAft>
                <a:spcPts val="0"/>
              </a:spcAft>
              <a:buClrTx/>
              <a:buSzTx/>
              <a:buFont typeface="Arial" panose="020B0604020202020204" pitchFamily="34" charset="0"/>
              <a:buChar char="•"/>
              <a:tabLst/>
              <a:defRPr sz="2400" kern="1200">
                <a:solidFill>
                  <a:schemeClr val="tx1"/>
                </a:solidFill>
                <a:latin typeface="+mn-lt"/>
                <a:ea typeface="+mn-ea"/>
                <a:cs typeface="+mn-cs"/>
              </a:defRPr>
            </a:lvl1pPr>
            <a:lvl2pPr marL="1513743" indent="0" algn="l" defTabSz="3027487" rtl="0" eaLnBrk="1" latinLnBrk="1" hangingPunct="1">
              <a:lnSpc>
                <a:spcPct val="90000"/>
              </a:lnSpc>
              <a:spcBef>
                <a:spcPts val="1655"/>
              </a:spcBef>
              <a:buFont typeface="Arial" panose="020B0604020202020204" pitchFamily="34" charset="0"/>
              <a:buNone/>
              <a:defRPr sz="3600" kern="1200">
                <a:solidFill>
                  <a:schemeClr val="tx1"/>
                </a:solidFill>
                <a:latin typeface="+mn-lt"/>
                <a:ea typeface="+mn-ea"/>
                <a:cs typeface="+mn-cs"/>
              </a:defRPr>
            </a:lvl2pPr>
            <a:lvl3pPr marL="3027487" indent="0" algn="l" defTabSz="3027487" rtl="0" eaLnBrk="1" latinLnBrk="1" hangingPunct="1">
              <a:lnSpc>
                <a:spcPct val="90000"/>
              </a:lnSpc>
              <a:spcBef>
                <a:spcPts val="1655"/>
              </a:spcBef>
              <a:buFont typeface="Arial" panose="020B0604020202020204" pitchFamily="34" charset="0"/>
              <a:buNone/>
              <a:defRPr sz="3200" kern="1200">
                <a:solidFill>
                  <a:schemeClr val="tx1"/>
                </a:solidFill>
                <a:latin typeface="+mn-lt"/>
                <a:ea typeface="+mn-ea"/>
                <a:cs typeface="+mn-cs"/>
              </a:defRPr>
            </a:lvl3pPr>
            <a:lvl4pPr marL="4541230" indent="0" algn="l" defTabSz="3027487" rtl="0" eaLnBrk="1" latinLnBrk="1" hangingPunct="1">
              <a:lnSpc>
                <a:spcPct val="90000"/>
              </a:lnSpc>
              <a:spcBef>
                <a:spcPts val="1655"/>
              </a:spcBef>
              <a:buFont typeface="Arial" panose="020B0604020202020204" pitchFamily="34" charset="0"/>
              <a:buNone/>
              <a:defRPr sz="2400" kern="1200">
                <a:solidFill>
                  <a:schemeClr val="tx1"/>
                </a:solidFill>
                <a:latin typeface="+mn-lt"/>
                <a:ea typeface="+mn-ea"/>
                <a:cs typeface="+mn-cs"/>
              </a:defRPr>
            </a:lvl4pPr>
            <a:lvl5pPr marL="6054974" indent="0" algn="l" defTabSz="3027487" rtl="0" eaLnBrk="1" latinLnBrk="1" hangingPunct="1">
              <a:lnSpc>
                <a:spcPct val="90000"/>
              </a:lnSpc>
              <a:spcBef>
                <a:spcPts val="1655"/>
              </a:spcBef>
              <a:buFont typeface="Arial" panose="020B0604020202020204" pitchFamily="34" charset="0"/>
              <a:buNone/>
              <a:defRPr sz="2400" kern="1200">
                <a:solidFill>
                  <a:schemeClr val="tx1"/>
                </a:solidFill>
                <a:latin typeface="+mn-lt"/>
                <a:ea typeface="+mn-ea"/>
                <a:cs typeface="+mn-cs"/>
              </a:defRPr>
            </a:lvl5pPr>
            <a:lvl6pPr marL="8325589"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lgn="ctr">
              <a:buNone/>
            </a:pPr>
            <a:r>
              <a:rPr lang="en-US" altLang="ko-KR" sz="3633" dirty="0">
                <a:solidFill>
                  <a:schemeClr val="bg1"/>
                </a:solidFill>
                <a:latin typeface="KoPub돋움체 Bold" panose="00000800000000000000" pitchFamily="2" charset="-127"/>
                <a:ea typeface="KoPub돋움체 Bold" panose="00000800000000000000" pitchFamily="2" charset="-127"/>
              </a:rPr>
              <a:t>[ W, A, S, D ] </a:t>
            </a:r>
            <a:r>
              <a:rPr lang="ko-KR" altLang="en-US" sz="3633" dirty="0">
                <a:solidFill>
                  <a:schemeClr val="bg1"/>
                </a:solidFill>
                <a:latin typeface="KoPub돋움체 Bold" panose="00000800000000000000" pitchFamily="2" charset="-127"/>
                <a:ea typeface="KoPub돋움체 Bold" panose="00000800000000000000" pitchFamily="2" charset="-127"/>
              </a:rPr>
              <a:t>키</a:t>
            </a:r>
            <a:endParaRPr lang="en-US" altLang="ko-KR" sz="3633" dirty="0">
              <a:solidFill>
                <a:schemeClr val="bg1"/>
              </a:solidFill>
              <a:latin typeface="KoPub돋움체 Bold" panose="00000800000000000000" pitchFamily="2" charset="-127"/>
              <a:ea typeface="KoPub돋움체 Bold" panose="00000800000000000000" pitchFamily="2" charset="-127"/>
            </a:endParaRPr>
          </a:p>
        </p:txBody>
      </p:sp>
      <p:sp>
        <p:nvSpPr>
          <p:cNvPr id="29" name="텍스트 개체 틀 46">
            <a:extLst>
              <a:ext uri="{FF2B5EF4-FFF2-40B4-BE49-F238E27FC236}">
                <a16:creationId xmlns:a16="http://schemas.microsoft.com/office/drawing/2014/main" id="{094166EA-64BC-4D33-BED6-3DC29B36A04D}"/>
              </a:ext>
            </a:extLst>
          </p:cNvPr>
          <p:cNvSpPr txBox="1">
            <a:spLocks/>
          </p:cNvSpPr>
          <p:nvPr/>
        </p:nvSpPr>
        <p:spPr>
          <a:xfrm>
            <a:off x="24477107" y="33957833"/>
            <a:ext cx="6106681" cy="1550305"/>
          </a:xfrm>
          <a:prstGeom prst="rect">
            <a:avLst/>
          </a:prstGeom>
        </p:spPr>
        <p:txBody>
          <a:bodyPr>
            <a:normAutofit/>
          </a:bodyPr>
          <a:lstStyle>
            <a:lvl1pPr marL="342900" marR="0" indent="-342900" algn="l" defTabSz="3027487" rtl="0" eaLnBrk="1" fontAlgn="auto" latinLnBrk="1" hangingPunct="1">
              <a:lnSpc>
                <a:spcPct val="90000"/>
              </a:lnSpc>
              <a:spcBef>
                <a:spcPts val="3311"/>
              </a:spcBef>
              <a:spcAft>
                <a:spcPts val="0"/>
              </a:spcAft>
              <a:buClrTx/>
              <a:buSzTx/>
              <a:buFont typeface="Arial" panose="020B0604020202020204" pitchFamily="34" charset="0"/>
              <a:buChar char="•"/>
              <a:tabLst/>
              <a:defRPr sz="2400" kern="1200">
                <a:solidFill>
                  <a:schemeClr val="tx1"/>
                </a:solidFill>
                <a:latin typeface="+mn-lt"/>
                <a:ea typeface="+mn-ea"/>
                <a:cs typeface="+mn-cs"/>
              </a:defRPr>
            </a:lvl1pPr>
            <a:lvl2pPr marL="1513743" indent="0" algn="l" defTabSz="3027487" rtl="0" eaLnBrk="1" latinLnBrk="1" hangingPunct="1">
              <a:lnSpc>
                <a:spcPct val="90000"/>
              </a:lnSpc>
              <a:spcBef>
                <a:spcPts val="1655"/>
              </a:spcBef>
              <a:buFont typeface="Arial" panose="020B0604020202020204" pitchFamily="34" charset="0"/>
              <a:buNone/>
              <a:defRPr sz="3600" kern="1200">
                <a:solidFill>
                  <a:schemeClr val="tx1"/>
                </a:solidFill>
                <a:latin typeface="+mn-lt"/>
                <a:ea typeface="+mn-ea"/>
                <a:cs typeface="+mn-cs"/>
              </a:defRPr>
            </a:lvl2pPr>
            <a:lvl3pPr marL="3027487" indent="0" algn="l" defTabSz="3027487" rtl="0" eaLnBrk="1" latinLnBrk="1" hangingPunct="1">
              <a:lnSpc>
                <a:spcPct val="90000"/>
              </a:lnSpc>
              <a:spcBef>
                <a:spcPts val="1655"/>
              </a:spcBef>
              <a:buFont typeface="Arial" panose="020B0604020202020204" pitchFamily="34" charset="0"/>
              <a:buNone/>
              <a:defRPr sz="3200" kern="1200">
                <a:solidFill>
                  <a:schemeClr val="tx1"/>
                </a:solidFill>
                <a:latin typeface="+mn-lt"/>
                <a:ea typeface="+mn-ea"/>
                <a:cs typeface="+mn-cs"/>
              </a:defRPr>
            </a:lvl3pPr>
            <a:lvl4pPr marL="4541230" indent="0" algn="l" defTabSz="3027487" rtl="0" eaLnBrk="1" latinLnBrk="1" hangingPunct="1">
              <a:lnSpc>
                <a:spcPct val="90000"/>
              </a:lnSpc>
              <a:spcBef>
                <a:spcPts val="1655"/>
              </a:spcBef>
              <a:buFont typeface="Arial" panose="020B0604020202020204" pitchFamily="34" charset="0"/>
              <a:buNone/>
              <a:defRPr sz="2400" kern="1200">
                <a:solidFill>
                  <a:schemeClr val="tx1"/>
                </a:solidFill>
                <a:latin typeface="+mn-lt"/>
                <a:ea typeface="+mn-ea"/>
                <a:cs typeface="+mn-cs"/>
              </a:defRPr>
            </a:lvl4pPr>
            <a:lvl5pPr marL="6054974" indent="0" algn="l" defTabSz="3027487" rtl="0" eaLnBrk="1" latinLnBrk="1" hangingPunct="1">
              <a:lnSpc>
                <a:spcPct val="90000"/>
              </a:lnSpc>
              <a:spcBef>
                <a:spcPts val="1655"/>
              </a:spcBef>
              <a:buFont typeface="Arial" panose="020B0604020202020204" pitchFamily="34" charset="0"/>
              <a:buNone/>
              <a:defRPr sz="2400" kern="1200">
                <a:solidFill>
                  <a:schemeClr val="tx1"/>
                </a:solidFill>
                <a:latin typeface="+mn-lt"/>
                <a:ea typeface="+mn-ea"/>
                <a:cs typeface="+mn-cs"/>
              </a:defRPr>
            </a:lvl5pPr>
            <a:lvl6pPr marL="8325589"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lgn="ctr">
              <a:buNone/>
            </a:pPr>
            <a:r>
              <a:rPr lang="en-US" altLang="ko-KR" sz="3633" dirty="0">
                <a:solidFill>
                  <a:schemeClr val="bg1"/>
                </a:solidFill>
                <a:latin typeface="KoPub돋움체 Bold" panose="00000800000000000000" pitchFamily="2" charset="-127"/>
                <a:ea typeface="KoPub돋움체 Bold" panose="00000800000000000000" pitchFamily="2" charset="-127"/>
              </a:rPr>
              <a:t>[ </a:t>
            </a:r>
            <a:r>
              <a:rPr lang="ko-KR" altLang="en-US" sz="3633" dirty="0">
                <a:solidFill>
                  <a:schemeClr val="bg1"/>
                </a:solidFill>
                <a:latin typeface="KoPub돋움체 Bold" panose="00000800000000000000" pitchFamily="2" charset="-127"/>
                <a:ea typeface="KoPub돋움체 Bold" panose="00000800000000000000" pitchFamily="2" charset="-127"/>
              </a:rPr>
              <a:t>마우스</a:t>
            </a:r>
            <a:r>
              <a:rPr lang="en-US" altLang="ko-KR" sz="3633" dirty="0">
                <a:solidFill>
                  <a:schemeClr val="bg1"/>
                </a:solidFill>
                <a:latin typeface="KoPub돋움체 Bold" panose="00000800000000000000" pitchFamily="2" charset="-127"/>
                <a:ea typeface="KoPub돋움체 Bold" panose="00000800000000000000" pitchFamily="2" charset="-127"/>
              </a:rPr>
              <a:t> ]</a:t>
            </a:r>
          </a:p>
        </p:txBody>
      </p:sp>
      <p:pic>
        <p:nvPicPr>
          <p:cNvPr id="22" name="_x449889496" descr="EMB00001b1cbda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779233" y="1834660"/>
            <a:ext cx="5465283" cy="1802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134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p:cNvSpPr/>
          <p:nvPr/>
        </p:nvSpPr>
        <p:spPr>
          <a:xfrm>
            <a:off x="0" y="0"/>
            <a:ext cx="32399288" cy="432006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sp>
        <p:nvSpPr>
          <p:cNvPr id="3" name="직사각형 2">
            <a:extLst>
              <a:ext uri="{FF2B5EF4-FFF2-40B4-BE49-F238E27FC236}">
                <a16:creationId xmlns:a16="http://schemas.microsoft.com/office/drawing/2014/main" id="{C9E6BDA5-7353-408A-A604-A5F54B0063EE}"/>
              </a:ext>
            </a:extLst>
          </p:cNvPr>
          <p:cNvSpPr/>
          <p:nvPr/>
        </p:nvSpPr>
        <p:spPr>
          <a:xfrm>
            <a:off x="3239199" y="0"/>
            <a:ext cx="25920891" cy="432006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429" dirty="0">
              <a:latin typeface="KoPub돋움체 Bold" panose="00000800000000000000" pitchFamily="2" charset="-127"/>
              <a:ea typeface="KoPub돋움체 Bold" panose="00000800000000000000" pitchFamily="2" charset="-127"/>
            </a:endParaRPr>
          </a:p>
        </p:txBody>
      </p:sp>
      <p:sp>
        <p:nvSpPr>
          <p:cNvPr id="4" name="TextBox 3"/>
          <p:cNvSpPr txBox="1"/>
          <p:nvPr/>
        </p:nvSpPr>
        <p:spPr>
          <a:xfrm>
            <a:off x="3263330" y="585223"/>
            <a:ext cx="25920891" cy="3637919"/>
          </a:xfrm>
          <a:prstGeom prst="rect">
            <a:avLst/>
          </a:prstGeom>
          <a:noFill/>
        </p:spPr>
        <p:txBody>
          <a:bodyPr wrap="square" rtlCol="0">
            <a:spAutoFit/>
          </a:bodyPr>
          <a:lstStyle/>
          <a:p>
            <a:pPr algn="ctr"/>
            <a:r>
              <a:rPr lang="ko-KR" altLang="en-US" sz="11520" b="1" dirty="0">
                <a:latin typeface="KoPub돋움체 Bold" panose="00000800000000000000" pitchFamily="2" charset="-127"/>
                <a:ea typeface="KoPub돋움체 Bold" panose="00000800000000000000" pitchFamily="2" charset="-127"/>
              </a:rPr>
              <a:t>유저의 오프라인 활동을 통한 게임</a:t>
            </a:r>
            <a:endParaRPr lang="en-US" altLang="ko-KR" sz="11520" b="1" dirty="0">
              <a:latin typeface="KoPub돋움체 Bold" panose="00000800000000000000" pitchFamily="2" charset="-127"/>
              <a:ea typeface="KoPub돋움체 Bold" panose="00000800000000000000" pitchFamily="2" charset="-127"/>
            </a:endParaRPr>
          </a:p>
          <a:p>
            <a:pPr algn="ctr"/>
            <a:r>
              <a:rPr lang="ko-KR" altLang="en-US" sz="11520" b="1" dirty="0">
                <a:latin typeface="KoPub돋움체 Bold" panose="00000800000000000000" pitchFamily="2" charset="-127"/>
                <a:ea typeface="KoPub돋움체 Bold" panose="00000800000000000000" pitchFamily="2" charset="-127"/>
              </a:rPr>
              <a:t>화폐</a:t>
            </a:r>
            <a:r>
              <a:rPr lang="en-US" altLang="ko-KR" sz="11520" b="1" dirty="0">
                <a:latin typeface="KoPub돋움체 Bold" panose="00000800000000000000" pitchFamily="2" charset="-127"/>
                <a:ea typeface="KoPub돋움체 Bold" panose="00000800000000000000" pitchFamily="2" charset="-127"/>
              </a:rPr>
              <a:t> </a:t>
            </a:r>
            <a:r>
              <a:rPr lang="ko-KR" altLang="en-US" sz="11520" b="1" dirty="0">
                <a:latin typeface="KoPub돋움체 Bold" panose="00000800000000000000" pitchFamily="2" charset="-127"/>
                <a:ea typeface="KoPub돋움체 Bold" panose="00000800000000000000" pitchFamily="2" charset="-127"/>
              </a:rPr>
              <a:t>및 아이템 지급의 효율성 </a:t>
            </a:r>
            <a:r>
              <a:rPr lang="ko-KR" altLang="en-US" sz="11520" b="1" dirty="0" smtClean="0">
                <a:latin typeface="KoPub돋움체 Bold" panose="00000800000000000000" pitchFamily="2" charset="-127"/>
                <a:ea typeface="KoPub돋움체 Bold" panose="00000800000000000000" pitchFamily="2" charset="-127"/>
              </a:rPr>
              <a:t>연구</a:t>
            </a:r>
            <a:endParaRPr lang="ko-KR" altLang="en-US" sz="6560" dirty="0">
              <a:latin typeface="KoPub돋움체 Bold" panose="00000800000000000000" pitchFamily="2" charset="-127"/>
              <a:ea typeface="KoPub돋움체 Bold" panose="00000800000000000000" pitchFamily="2" charset="-127"/>
            </a:endParaRPr>
          </a:p>
        </p:txBody>
      </p:sp>
      <p:sp>
        <p:nvSpPr>
          <p:cNvPr id="6" name="직사각형 5"/>
          <p:cNvSpPr/>
          <p:nvPr/>
        </p:nvSpPr>
        <p:spPr>
          <a:xfrm>
            <a:off x="3379101" y="5250291"/>
            <a:ext cx="25689349" cy="1848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480" dirty="0" smtClean="0">
                <a:solidFill>
                  <a:schemeClr val="tx1"/>
                </a:solidFill>
                <a:latin typeface="KoPub돋움체 Bold" panose="00000800000000000000" pitchFamily="2" charset="-127"/>
                <a:ea typeface="KoPub돋움체 Bold" panose="00000800000000000000" pitchFamily="2" charset="-127"/>
              </a:rPr>
              <a:t>조 </a:t>
            </a:r>
            <a:r>
              <a:rPr lang="ko-KR" altLang="en-US" sz="4480" dirty="0">
                <a:solidFill>
                  <a:schemeClr val="tx1"/>
                </a:solidFill>
                <a:latin typeface="KoPub돋움체 Bold" panose="00000800000000000000" pitchFamily="2" charset="-127"/>
                <a:ea typeface="KoPub돋움체 Bold" panose="00000800000000000000" pitchFamily="2" charset="-127"/>
              </a:rPr>
              <a:t>명 석</a:t>
            </a:r>
            <a:r>
              <a:rPr lang="en-US" altLang="ko-KR" sz="4480" dirty="0">
                <a:solidFill>
                  <a:schemeClr val="tx1"/>
                </a:solidFill>
                <a:latin typeface="KoPub돋움체 Bold" panose="00000800000000000000" pitchFamily="2" charset="-127"/>
                <a:ea typeface="KoPub돋움체 Bold" panose="00000800000000000000" pitchFamily="2" charset="-127"/>
              </a:rPr>
              <a:t>,</a:t>
            </a:r>
            <a:r>
              <a:rPr lang="ko-KR" altLang="en-US" sz="4480" dirty="0">
                <a:solidFill>
                  <a:schemeClr val="tx1"/>
                </a:solidFill>
                <a:latin typeface="KoPub돋움체 Bold" panose="00000800000000000000" pitchFamily="2" charset="-127"/>
                <a:ea typeface="KoPub돋움체 Bold" panose="00000800000000000000" pitchFamily="2" charset="-127"/>
              </a:rPr>
              <a:t> 김 동 현</a:t>
            </a:r>
            <a:r>
              <a:rPr lang="en-US" altLang="ko-KR" sz="4480" dirty="0">
                <a:solidFill>
                  <a:schemeClr val="tx1"/>
                </a:solidFill>
                <a:latin typeface="KoPub돋움체 Bold" panose="00000800000000000000" pitchFamily="2" charset="-127"/>
                <a:ea typeface="KoPub돋움체 Bold" panose="00000800000000000000" pitchFamily="2" charset="-127"/>
              </a:rPr>
              <a:t>,</a:t>
            </a:r>
            <a:r>
              <a:rPr lang="ko-KR" altLang="en-US" sz="4480" dirty="0">
                <a:solidFill>
                  <a:schemeClr val="tx1"/>
                </a:solidFill>
                <a:latin typeface="KoPub돋움체 Bold" panose="00000800000000000000" pitchFamily="2" charset="-127"/>
                <a:ea typeface="KoPub돋움체 Bold" panose="00000800000000000000" pitchFamily="2" charset="-127"/>
              </a:rPr>
              <a:t> 최 효 원</a:t>
            </a:r>
            <a:r>
              <a:rPr lang="en-US" altLang="ko-KR" sz="4480" dirty="0">
                <a:solidFill>
                  <a:schemeClr val="tx1"/>
                </a:solidFill>
                <a:latin typeface="KoPub돋움체 Bold" panose="00000800000000000000" pitchFamily="2" charset="-127"/>
                <a:ea typeface="KoPub돋움체 Bold" panose="00000800000000000000" pitchFamily="2" charset="-127"/>
              </a:rPr>
              <a:t>,</a:t>
            </a:r>
            <a:r>
              <a:rPr lang="ko-KR" altLang="en-US" sz="4480" dirty="0">
                <a:solidFill>
                  <a:schemeClr val="tx1"/>
                </a:solidFill>
                <a:latin typeface="KoPub돋움체 Bold" panose="00000800000000000000" pitchFamily="2" charset="-127"/>
                <a:ea typeface="KoPub돋움체 Bold" panose="00000800000000000000" pitchFamily="2" charset="-127"/>
              </a:rPr>
              <a:t> 송 희 준</a:t>
            </a:r>
            <a:r>
              <a:rPr lang="en-US" altLang="ko-KR" sz="4480" dirty="0">
                <a:solidFill>
                  <a:schemeClr val="tx1"/>
                </a:solidFill>
                <a:latin typeface="KoPub돋움체 Bold" panose="00000800000000000000" pitchFamily="2" charset="-127"/>
                <a:ea typeface="KoPub돋움체 Bold" panose="00000800000000000000" pitchFamily="2" charset="-127"/>
              </a:rPr>
              <a:t>,</a:t>
            </a:r>
            <a:r>
              <a:rPr lang="ko-KR" altLang="en-US" sz="4480" dirty="0">
                <a:solidFill>
                  <a:schemeClr val="tx1"/>
                </a:solidFill>
                <a:latin typeface="KoPub돋움체 Bold" panose="00000800000000000000" pitchFamily="2" charset="-127"/>
                <a:ea typeface="KoPub돋움체 Bold" panose="00000800000000000000" pitchFamily="2" charset="-127"/>
              </a:rPr>
              <a:t> 정 용 민</a:t>
            </a:r>
            <a:r>
              <a:rPr lang="en-US" altLang="ko-KR" sz="4480" dirty="0">
                <a:solidFill>
                  <a:schemeClr val="tx1"/>
                </a:solidFill>
                <a:latin typeface="KoPub돋움체 Bold" panose="00000800000000000000" pitchFamily="2" charset="-127"/>
                <a:ea typeface="KoPub돋움체 Bold" panose="00000800000000000000" pitchFamily="2" charset="-127"/>
              </a:rPr>
              <a:t>(</a:t>
            </a:r>
            <a:r>
              <a:rPr lang="ko-KR" altLang="en-US" sz="4480" dirty="0">
                <a:solidFill>
                  <a:schemeClr val="tx1"/>
                </a:solidFill>
                <a:latin typeface="KoPub돋움체 Bold" panose="00000800000000000000" pitchFamily="2" charset="-127"/>
                <a:ea typeface="KoPub돋움체 Bold" panose="00000800000000000000" pitchFamily="2" charset="-127"/>
              </a:rPr>
              <a:t>동명대학교 소프트웨어융합대학 게임공학과 </a:t>
            </a:r>
            <a:r>
              <a:rPr lang="en-US" altLang="ko-KR" sz="4480" dirty="0">
                <a:solidFill>
                  <a:schemeClr val="tx1"/>
                </a:solidFill>
                <a:latin typeface="KoPub돋움체 Bold" panose="00000800000000000000" pitchFamily="2" charset="-127"/>
                <a:ea typeface="KoPub돋움체 Bold" panose="00000800000000000000" pitchFamily="2" charset="-127"/>
              </a:rPr>
              <a:t>)</a:t>
            </a:r>
            <a:endParaRPr lang="ko-KR" altLang="en-US" sz="4480" dirty="0">
              <a:solidFill>
                <a:schemeClr val="tx1"/>
              </a:solidFill>
              <a:latin typeface="KoPub돋움체 Bold" panose="00000800000000000000" pitchFamily="2" charset="-127"/>
              <a:ea typeface="KoPub돋움체 Bold" panose="00000800000000000000" pitchFamily="2" charset="-127"/>
            </a:endParaRPr>
          </a:p>
        </p:txBody>
      </p:sp>
      <p:sp>
        <p:nvSpPr>
          <p:cNvPr id="8" name="직사각형 7"/>
          <p:cNvSpPr/>
          <p:nvPr/>
        </p:nvSpPr>
        <p:spPr>
          <a:xfrm>
            <a:off x="4232696" y="7620642"/>
            <a:ext cx="24299089" cy="347091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429">
              <a:latin typeface="KoPub돋움체 Bold" panose="00000800000000000000" pitchFamily="2" charset="-127"/>
              <a:ea typeface="KoPub돋움체 Bold" panose="00000800000000000000" pitchFamily="2" charset="-127"/>
            </a:endParaRPr>
          </a:p>
        </p:txBody>
      </p:sp>
      <p:sp>
        <p:nvSpPr>
          <p:cNvPr id="10" name="TextBox 9"/>
          <p:cNvSpPr txBox="1"/>
          <p:nvPr/>
        </p:nvSpPr>
        <p:spPr>
          <a:xfrm>
            <a:off x="4368564" y="7883043"/>
            <a:ext cx="5088252" cy="1274195"/>
          </a:xfrm>
          <a:prstGeom prst="rect">
            <a:avLst/>
          </a:prstGeom>
          <a:noFill/>
        </p:spPr>
        <p:txBody>
          <a:bodyPr wrap="none" rtlCol="0">
            <a:spAutoFit/>
          </a:bodyPr>
          <a:lstStyle/>
          <a:p>
            <a:r>
              <a:rPr lang="en-US" altLang="ko-KR" sz="7680" b="1" dirty="0">
                <a:latin typeface="KoPub돋움체 Bold" panose="00000800000000000000" pitchFamily="2" charset="-127"/>
                <a:ea typeface="KoPub돋움체 Bold" panose="00000800000000000000" pitchFamily="2" charset="-127"/>
              </a:rPr>
              <a:t>ⅰ. </a:t>
            </a:r>
            <a:r>
              <a:rPr lang="ko-KR" altLang="en-US" sz="7680" b="1" dirty="0">
                <a:latin typeface="KoPub돋움체 Bold" panose="00000800000000000000" pitchFamily="2" charset="-127"/>
                <a:ea typeface="KoPub돋움체 Bold" panose="00000800000000000000" pitchFamily="2" charset="-127"/>
              </a:rPr>
              <a:t>연구목표</a:t>
            </a:r>
          </a:p>
        </p:txBody>
      </p:sp>
      <p:sp>
        <p:nvSpPr>
          <p:cNvPr id="11" name="TextBox 10"/>
          <p:cNvSpPr txBox="1"/>
          <p:nvPr/>
        </p:nvSpPr>
        <p:spPr>
          <a:xfrm>
            <a:off x="5313487" y="9555220"/>
            <a:ext cx="20029842" cy="880241"/>
          </a:xfrm>
          <a:prstGeom prst="rect">
            <a:avLst/>
          </a:prstGeom>
          <a:noFill/>
        </p:spPr>
        <p:txBody>
          <a:bodyPr wrap="none" rtlCol="0">
            <a:spAutoFit/>
          </a:bodyPr>
          <a:lstStyle/>
          <a:p>
            <a:r>
              <a:rPr lang="ko-KR" altLang="en-US" sz="5120" dirty="0">
                <a:latin typeface="KoPub돋움체 Bold" panose="00000800000000000000" pitchFamily="2" charset="-127"/>
                <a:ea typeface="KoPub돋움체 Bold" panose="00000800000000000000" pitchFamily="2" charset="-127"/>
              </a:rPr>
              <a:t>운동을 통한 활동량에 따라 게임에서 지급 될 보상에 효율성에 관한 서술한다</a:t>
            </a:r>
            <a:r>
              <a:rPr lang="en-US" altLang="ko-KR" sz="5120" dirty="0">
                <a:latin typeface="KoPub돋움체 Bold" panose="00000800000000000000" pitchFamily="2" charset="-127"/>
                <a:ea typeface="KoPub돋움체 Bold" panose="00000800000000000000" pitchFamily="2" charset="-127"/>
              </a:rPr>
              <a:t>.</a:t>
            </a:r>
            <a:endParaRPr lang="ko-KR" altLang="en-US" sz="5120" dirty="0">
              <a:latin typeface="KoPub돋움체 Bold" panose="00000800000000000000" pitchFamily="2" charset="-127"/>
              <a:ea typeface="KoPub돋움체 Bold" panose="00000800000000000000" pitchFamily="2" charset="-127"/>
            </a:endParaRPr>
          </a:p>
        </p:txBody>
      </p:sp>
      <p:sp>
        <p:nvSpPr>
          <p:cNvPr id="49" name="TextBox 48"/>
          <p:cNvSpPr txBox="1"/>
          <p:nvPr/>
        </p:nvSpPr>
        <p:spPr>
          <a:xfrm>
            <a:off x="7394127" y="16835170"/>
            <a:ext cx="18878886" cy="1668149"/>
          </a:xfrm>
          <a:prstGeom prst="rect">
            <a:avLst/>
          </a:prstGeom>
          <a:noFill/>
        </p:spPr>
        <p:txBody>
          <a:bodyPr wrap="none" rtlCol="0">
            <a:spAutoFit/>
          </a:bodyPr>
          <a:lstStyle/>
          <a:p>
            <a:pPr algn="dist" fontAlgn="base" latinLnBrk="1"/>
            <a:r>
              <a:rPr lang="ko-KR" altLang="en-US" sz="5120" dirty="0">
                <a:latin typeface="KoPub돋움체 Bold" panose="00000800000000000000" pitchFamily="2" charset="-127"/>
                <a:ea typeface="KoPub돋움체 Bold" panose="00000800000000000000" pitchFamily="2" charset="-127"/>
              </a:rPr>
              <a:t>그렇기에 본 연구에서는 게임과 운동을 접목해 이미지를 개선함과</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동시에</a:t>
            </a:r>
            <a:endParaRPr lang="en-US" altLang="ko-KR" sz="5120" dirty="0">
              <a:latin typeface="KoPub돋움체 Bold" panose="00000800000000000000" pitchFamily="2" charset="-127"/>
              <a:ea typeface="KoPub돋움체 Bold" panose="00000800000000000000" pitchFamily="2" charset="-127"/>
            </a:endParaRPr>
          </a:p>
          <a:p>
            <a:pPr algn="dist" fontAlgn="base" latinLnBrk="1"/>
            <a:r>
              <a:rPr lang="ko-KR" altLang="en-US" sz="5120" dirty="0">
                <a:latin typeface="KoPub돋움체 Bold" panose="00000800000000000000" pitchFamily="2" charset="-127"/>
                <a:ea typeface="KoPub돋움체 Bold" panose="00000800000000000000" pitchFamily="2" charset="-127"/>
              </a:rPr>
              <a:t>기존의</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반복적이던</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게임에 새로운 변화의 가능성을 제시한다</a:t>
            </a:r>
            <a:r>
              <a:rPr lang="en-US" altLang="ko-KR" sz="5120" dirty="0">
                <a:latin typeface="KoPub돋움체 Bold" panose="00000800000000000000" pitchFamily="2" charset="-127"/>
                <a:ea typeface="KoPub돋움체 Bold" panose="00000800000000000000" pitchFamily="2" charset="-127"/>
              </a:rPr>
              <a:t>.</a:t>
            </a:r>
            <a:endParaRPr lang="ko-KR" altLang="en-US" sz="5120" dirty="0">
              <a:latin typeface="KoPub돋움체 Bold" panose="00000800000000000000" pitchFamily="2" charset="-127"/>
              <a:ea typeface="KoPub돋움체 Bold" panose="00000800000000000000" pitchFamily="2" charset="-127"/>
            </a:endParaRPr>
          </a:p>
        </p:txBody>
      </p:sp>
      <p:sp>
        <p:nvSpPr>
          <p:cNvPr id="51" name="직사각형 50"/>
          <p:cNvSpPr/>
          <p:nvPr/>
        </p:nvSpPr>
        <p:spPr>
          <a:xfrm>
            <a:off x="4482793" y="18950433"/>
            <a:ext cx="23481965" cy="531043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429">
              <a:latin typeface="KoPub돋움체 Bold" panose="00000800000000000000" pitchFamily="2" charset="-127"/>
              <a:ea typeface="KoPub돋움체 Bold" panose="00000800000000000000" pitchFamily="2" charset="-127"/>
            </a:endParaRPr>
          </a:p>
        </p:txBody>
      </p:sp>
      <p:pic>
        <p:nvPicPr>
          <p:cNvPr id="1026" name="Picture 2" descr="게임 제가 마약중독에 대한 이미지 검색결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941" y="19221032"/>
            <a:ext cx="8478630" cy="47692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게임은 문화다에 대한 이미지 검색결과"/>
          <p:cNvPicPr>
            <a:picLocks noChangeAspect="1" noChangeArrowheads="1"/>
          </p:cNvPicPr>
          <p:nvPr/>
        </p:nvPicPr>
        <p:blipFill rotWithShape="1">
          <a:blip r:embed="rId3">
            <a:extLst>
              <a:ext uri="{28A0092B-C50C-407E-A947-70E740481C1C}">
                <a14:useLocalDpi xmlns:a14="http://schemas.microsoft.com/office/drawing/2010/main" val="0"/>
              </a:ext>
            </a:extLst>
          </a:blip>
          <a:srcRect t="23827" b="34330"/>
          <a:stretch/>
        </p:blipFill>
        <p:spPr bwMode="auto">
          <a:xfrm>
            <a:off x="16304367" y="19311988"/>
            <a:ext cx="10963065" cy="4587319"/>
          </a:xfrm>
          <a:prstGeom prst="rect">
            <a:avLst/>
          </a:prstGeom>
          <a:noFill/>
          <a:extLst>
            <a:ext uri="{909E8E84-426E-40DD-AFC4-6F175D3DCCD1}">
              <a14:hiddenFill xmlns:a14="http://schemas.microsoft.com/office/drawing/2010/main">
                <a:solidFill>
                  <a:srgbClr val="FFFFFF"/>
                </a:solidFill>
              </a14:hiddenFill>
            </a:ext>
          </a:extLst>
        </p:spPr>
      </p:pic>
      <p:sp>
        <p:nvSpPr>
          <p:cNvPr id="53" name="오른쪽 화살표 52"/>
          <p:cNvSpPr/>
          <p:nvPr/>
        </p:nvSpPr>
        <p:spPr>
          <a:xfrm>
            <a:off x="14165407" y="21075449"/>
            <a:ext cx="1565464" cy="77541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429" dirty="0">
              <a:latin typeface="KoPub돋움체 Bold" panose="00000800000000000000" pitchFamily="2" charset="-127"/>
              <a:ea typeface="KoPub돋움체 Bold" panose="00000800000000000000" pitchFamily="2" charset="-127"/>
            </a:endParaRPr>
          </a:p>
        </p:txBody>
      </p:sp>
      <p:sp>
        <p:nvSpPr>
          <p:cNvPr id="54" name="TextBox 53"/>
          <p:cNvSpPr txBox="1"/>
          <p:nvPr/>
        </p:nvSpPr>
        <p:spPr>
          <a:xfrm>
            <a:off x="4344969" y="24862213"/>
            <a:ext cx="5373587" cy="1274195"/>
          </a:xfrm>
          <a:prstGeom prst="rect">
            <a:avLst/>
          </a:prstGeom>
          <a:noFill/>
        </p:spPr>
        <p:txBody>
          <a:bodyPr wrap="none" rtlCol="0">
            <a:spAutoFit/>
          </a:bodyPr>
          <a:lstStyle/>
          <a:p>
            <a:r>
              <a:rPr lang="en-US" altLang="ko-KR" sz="7680" b="1" dirty="0">
                <a:latin typeface="KoPub돋움체 Bold" panose="00000800000000000000" pitchFamily="2" charset="-127"/>
                <a:ea typeface="KoPub돋움체 Bold" panose="00000800000000000000" pitchFamily="2" charset="-127"/>
              </a:rPr>
              <a:t>ⅲ. </a:t>
            </a:r>
            <a:r>
              <a:rPr lang="ko-KR" altLang="en-US" sz="7680" b="1" dirty="0">
                <a:latin typeface="KoPub돋움체 Bold" panose="00000800000000000000" pitchFamily="2" charset="-127"/>
                <a:ea typeface="KoPub돋움체 Bold" panose="00000800000000000000" pitchFamily="2" charset="-127"/>
              </a:rPr>
              <a:t>연구 방법</a:t>
            </a:r>
          </a:p>
        </p:txBody>
      </p:sp>
      <p:sp>
        <p:nvSpPr>
          <p:cNvPr id="55" name="TextBox 54"/>
          <p:cNvSpPr txBox="1">
            <a:spLocks noChangeAspect="1"/>
          </p:cNvSpPr>
          <p:nvPr/>
        </p:nvSpPr>
        <p:spPr>
          <a:xfrm>
            <a:off x="6917233" y="26862979"/>
            <a:ext cx="19832673" cy="1668149"/>
          </a:xfrm>
          <a:prstGeom prst="rect">
            <a:avLst/>
          </a:prstGeom>
          <a:noFill/>
        </p:spPr>
        <p:txBody>
          <a:bodyPr wrap="none" rtlCol="0">
            <a:spAutoFit/>
          </a:bodyPr>
          <a:lstStyle/>
          <a:p>
            <a:pPr algn="dist" fontAlgn="base" latinLnBrk="1"/>
            <a:r>
              <a:rPr lang="ko-KR" altLang="en-US" sz="5120" dirty="0">
                <a:latin typeface="KoPub돋움체 Bold" panose="00000800000000000000" pitchFamily="2" charset="-127"/>
                <a:ea typeface="KoPub돋움체 Bold" panose="00000800000000000000" pitchFamily="2" charset="-127"/>
              </a:rPr>
              <a:t>유저의 활동량에 따른 어떠한 보상이 가장 효율이 높으며 해당 자료를 토대로</a:t>
            </a:r>
            <a:endParaRPr lang="en-US" altLang="ko-KR" sz="5120" dirty="0">
              <a:latin typeface="KoPub돋움체 Bold" panose="00000800000000000000" pitchFamily="2" charset="-127"/>
              <a:ea typeface="KoPub돋움체 Bold" panose="00000800000000000000" pitchFamily="2" charset="-127"/>
            </a:endParaRPr>
          </a:p>
          <a:p>
            <a:pPr algn="dist" fontAlgn="base" latinLnBrk="1"/>
            <a:r>
              <a:rPr lang="ko-KR" altLang="en-US" sz="5120" dirty="0">
                <a:latin typeface="KoPub돋움체 Bold" panose="00000800000000000000" pitchFamily="2" charset="-127"/>
                <a:ea typeface="KoPub돋움체 Bold" panose="00000800000000000000" pitchFamily="2" charset="-127"/>
              </a:rPr>
              <a:t>게임에</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적용할</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방법을</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연구할 것이다</a:t>
            </a:r>
            <a:r>
              <a:rPr lang="en-US" altLang="ko-KR" sz="5120" dirty="0">
                <a:latin typeface="KoPub돋움체 Bold" panose="00000800000000000000" pitchFamily="2" charset="-127"/>
                <a:ea typeface="KoPub돋움체 Bold" panose="00000800000000000000" pitchFamily="2" charset="-127"/>
              </a:rPr>
              <a:t>.</a:t>
            </a:r>
          </a:p>
        </p:txBody>
      </p:sp>
      <p:sp>
        <p:nvSpPr>
          <p:cNvPr id="58" name="TextBox 57"/>
          <p:cNvSpPr txBox="1"/>
          <p:nvPr/>
        </p:nvSpPr>
        <p:spPr>
          <a:xfrm>
            <a:off x="4344970" y="35859199"/>
            <a:ext cx="5088252" cy="1274195"/>
          </a:xfrm>
          <a:prstGeom prst="rect">
            <a:avLst/>
          </a:prstGeom>
          <a:noFill/>
        </p:spPr>
        <p:txBody>
          <a:bodyPr wrap="none" rtlCol="0">
            <a:spAutoFit/>
          </a:bodyPr>
          <a:lstStyle/>
          <a:p>
            <a:r>
              <a:rPr lang="en-US" altLang="ko-KR" sz="7680" b="1" dirty="0">
                <a:latin typeface="KoPub돋움체 Bold" panose="00000800000000000000" pitchFamily="2" charset="-127"/>
                <a:ea typeface="KoPub돋움체 Bold" panose="00000800000000000000" pitchFamily="2" charset="-127"/>
              </a:rPr>
              <a:t>ⅳ. </a:t>
            </a:r>
            <a:r>
              <a:rPr lang="ko-KR" altLang="en-US" sz="7680" b="1" dirty="0">
                <a:latin typeface="KoPub돋움체 Bold" panose="00000800000000000000" pitchFamily="2" charset="-127"/>
                <a:ea typeface="KoPub돋움체 Bold" panose="00000800000000000000" pitchFamily="2" charset="-127"/>
              </a:rPr>
              <a:t>기대효과</a:t>
            </a:r>
          </a:p>
        </p:txBody>
      </p:sp>
      <p:sp>
        <p:nvSpPr>
          <p:cNvPr id="44" name="TextBox 43"/>
          <p:cNvSpPr txBox="1"/>
          <p:nvPr/>
        </p:nvSpPr>
        <p:spPr>
          <a:xfrm>
            <a:off x="4247320" y="42405279"/>
            <a:ext cx="1733167" cy="584775"/>
          </a:xfrm>
          <a:prstGeom prst="rect">
            <a:avLst/>
          </a:prstGeom>
          <a:noFill/>
        </p:spPr>
        <p:txBody>
          <a:bodyPr wrap="none" rtlCol="0">
            <a:spAutoFit/>
          </a:bodyPr>
          <a:lstStyle/>
          <a:p>
            <a:pPr algn="dist" fontAlgn="base" latinLnBrk="1"/>
            <a:r>
              <a:rPr lang="ko-KR" altLang="en-US" sz="3200" dirty="0">
                <a:latin typeface="KoPub돋움체 Bold" panose="00000800000000000000" pitchFamily="2" charset="-127"/>
                <a:ea typeface="KoPub돋움체 Bold" panose="00000800000000000000" pitchFamily="2" charset="-127"/>
              </a:rPr>
              <a:t>마피아 팀</a:t>
            </a:r>
          </a:p>
        </p:txBody>
      </p:sp>
      <p:sp>
        <p:nvSpPr>
          <p:cNvPr id="50" name="직사각형 49"/>
          <p:cNvSpPr/>
          <p:nvPr/>
        </p:nvSpPr>
        <p:spPr>
          <a:xfrm>
            <a:off x="21945625" y="42405279"/>
            <a:ext cx="6483954" cy="584775"/>
          </a:xfrm>
          <a:prstGeom prst="rect">
            <a:avLst/>
          </a:prstGeom>
        </p:spPr>
        <p:txBody>
          <a:bodyPr wrap="none">
            <a:spAutoFit/>
          </a:bodyPr>
          <a:lstStyle/>
          <a:p>
            <a:pPr algn="dist"/>
            <a:r>
              <a:rPr lang="en-US" altLang="ko-KR" sz="3200" dirty="0">
                <a:latin typeface="KoPub돋움체 Bold" panose="00000800000000000000" pitchFamily="2" charset="-127"/>
                <a:ea typeface="KoPub돋움체 Bold" panose="00000800000000000000" pitchFamily="2" charset="-127"/>
              </a:rPr>
              <a:t>OSS</a:t>
            </a:r>
            <a:r>
              <a:rPr lang="ko-KR" altLang="en-US" sz="3200" dirty="0">
                <a:latin typeface="KoPub돋움체 Bold" panose="00000800000000000000" pitchFamily="2" charset="-127"/>
                <a:ea typeface="KoPub돋움체 Bold" panose="00000800000000000000" pitchFamily="2" charset="-127"/>
              </a:rPr>
              <a:t>산학프로젝트</a:t>
            </a:r>
            <a:r>
              <a:rPr lang="en-US" altLang="ko-KR" sz="3200" dirty="0">
                <a:latin typeface="KoPub돋움체 Bold" panose="00000800000000000000" pitchFamily="2" charset="-127"/>
                <a:ea typeface="KoPub돋움체 Bold" panose="00000800000000000000" pitchFamily="2" charset="-127"/>
              </a:rPr>
              <a:t>_Capstone Design</a:t>
            </a:r>
            <a:endParaRPr lang="ko-KR" altLang="en-US" sz="3200" dirty="0">
              <a:latin typeface="KoPub돋움체 Bold" panose="00000800000000000000" pitchFamily="2" charset="-127"/>
              <a:ea typeface="KoPub돋움체 Bold" panose="00000800000000000000" pitchFamily="2" charset="-127"/>
            </a:endParaRPr>
          </a:p>
        </p:txBody>
      </p:sp>
      <p:sp>
        <p:nvSpPr>
          <p:cNvPr id="56" name="직사각형 55"/>
          <p:cNvSpPr/>
          <p:nvPr/>
        </p:nvSpPr>
        <p:spPr>
          <a:xfrm>
            <a:off x="4458662" y="28803810"/>
            <a:ext cx="23481965" cy="691205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429">
              <a:latin typeface="KoPub돋움체 Bold" panose="00000800000000000000" pitchFamily="2" charset="-127"/>
              <a:ea typeface="KoPub돋움체 Bold" panose="00000800000000000000" pitchFamily="2" charset="-127"/>
            </a:endParaRPr>
          </a:p>
        </p:txBody>
      </p:sp>
      <p:grpSp>
        <p:nvGrpSpPr>
          <p:cNvPr id="2" name="그룹 1"/>
          <p:cNvGrpSpPr/>
          <p:nvPr/>
        </p:nvGrpSpPr>
        <p:grpSpPr>
          <a:xfrm>
            <a:off x="13889135" y="29887253"/>
            <a:ext cx="5084101" cy="4439748"/>
            <a:chOff x="2720341" y="18256378"/>
            <a:chExt cx="3177540" cy="2774822"/>
          </a:xfrm>
        </p:grpSpPr>
        <p:sp>
          <p:nvSpPr>
            <p:cNvPr id="23" name="TextBox 22"/>
            <p:cNvSpPr txBox="1"/>
            <p:nvPr/>
          </p:nvSpPr>
          <p:spPr>
            <a:xfrm>
              <a:off x="3064532" y="18472268"/>
              <a:ext cx="2499865" cy="1042585"/>
            </a:xfrm>
            <a:prstGeom prst="rect">
              <a:avLst/>
            </a:prstGeom>
            <a:noFill/>
          </p:spPr>
          <p:txBody>
            <a:bodyPr wrap="none" rtlCol="0">
              <a:spAutoFit/>
            </a:bodyPr>
            <a:lstStyle/>
            <a:p>
              <a:pPr algn="dist" fontAlgn="base" latinLnBrk="1"/>
              <a:r>
                <a:rPr lang="ko-KR" altLang="en-US" sz="5120" b="1" dirty="0">
                  <a:latin typeface="KoPub돋움체 Bold" panose="00000800000000000000" pitchFamily="2" charset="-127"/>
                  <a:ea typeface="KoPub돋움체 Bold" panose="00000800000000000000" pitchFamily="2" charset="-127"/>
                </a:rPr>
                <a:t>유저의 걸음 수</a:t>
              </a:r>
              <a:endParaRPr lang="en-US" altLang="ko-KR" sz="5120" b="1" dirty="0">
                <a:latin typeface="KoPub돋움체 Bold" panose="00000800000000000000" pitchFamily="2" charset="-127"/>
                <a:ea typeface="KoPub돋움체 Bold" panose="00000800000000000000" pitchFamily="2" charset="-127"/>
              </a:endParaRPr>
            </a:p>
            <a:p>
              <a:pPr algn="ctr" fontAlgn="base" latinLnBrk="1"/>
              <a:r>
                <a:rPr lang="en-US" altLang="ko-KR" sz="5120" b="1" dirty="0">
                  <a:latin typeface="KoPub돋움체 Bold" panose="00000800000000000000" pitchFamily="2" charset="-127"/>
                  <a:ea typeface="KoPub돋움체 Bold" panose="00000800000000000000" pitchFamily="2" charset="-127"/>
                </a:rPr>
                <a:t>12,354</a:t>
              </a:r>
              <a:endParaRPr lang="ko-KR" altLang="en-US" sz="5120" b="1" dirty="0">
                <a:latin typeface="KoPub돋움체 Bold" panose="00000800000000000000" pitchFamily="2" charset="-127"/>
                <a:ea typeface="KoPub돋움체 Bold" panose="00000800000000000000" pitchFamily="2" charset="-127"/>
              </a:endParaRPr>
            </a:p>
          </p:txBody>
        </p:sp>
        <p:sp>
          <p:nvSpPr>
            <p:cNvPr id="63" name="모서리가 둥근 직사각형 62"/>
            <p:cNvSpPr/>
            <p:nvPr/>
          </p:nvSpPr>
          <p:spPr>
            <a:xfrm>
              <a:off x="2898051" y="19705048"/>
              <a:ext cx="2831273" cy="109755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ko-KR" altLang="en-US" sz="5120" b="1" dirty="0">
                  <a:solidFill>
                    <a:schemeClr val="bg1"/>
                  </a:solidFill>
                  <a:latin typeface="KoPub돋움체 Bold" panose="00000800000000000000" pitchFamily="2" charset="-127"/>
                  <a:ea typeface="KoPub돋움체 Bold" panose="00000800000000000000" pitchFamily="2" charset="-127"/>
                </a:rPr>
                <a:t>부활하기</a:t>
              </a:r>
              <a:endParaRPr lang="en-US" altLang="ko-KR" sz="5120" b="1" dirty="0">
                <a:solidFill>
                  <a:schemeClr val="bg1"/>
                </a:solidFill>
                <a:latin typeface="KoPub돋움체 Bold" panose="00000800000000000000" pitchFamily="2" charset="-127"/>
                <a:ea typeface="KoPub돋움체 Bold" panose="00000800000000000000" pitchFamily="2" charset="-127"/>
              </a:endParaRPr>
            </a:p>
            <a:p>
              <a:pPr algn="ctr"/>
              <a:r>
                <a:rPr lang="en-US" altLang="ko-KR" sz="5120" b="1" dirty="0">
                  <a:solidFill>
                    <a:schemeClr val="bg1"/>
                  </a:solidFill>
                  <a:latin typeface="KoPub돋움체 Bold" panose="00000800000000000000" pitchFamily="2" charset="-127"/>
                  <a:ea typeface="KoPub돋움체 Bold" panose="00000800000000000000" pitchFamily="2" charset="-127"/>
                </a:rPr>
                <a:t>3000</a:t>
              </a:r>
              <a:r>
                <a:rPr lang="ko-KR" altLang="en-US" sz="5120" b="1" dirty="0">
                  <a:solidFill>
                    <a:schemeClr val="bg1"/>
                  </a:solidFill>
                  <a:latin typeface="KoPub돋움체 Bold" panose="00000800000000000000" pitchFamily="2" charset="-127"/>
                  <a:ea typeface="KoPub돋움체 Bold" panose="00000800000000000000" pitchFamily="2" charset="-127"/>
                </a:rPr>
                <a:t>걸음</a:t>
              </a:r>
            </a:p>
          </p:txBody>
        </p:sp>
        <p:sp>
          <p:nvSpPr>
            <p:cNvPr id="26" name="직사각형 25"/>
            <p:cNvSpPr/>
            <p:nvPr/>
          </p:nvSpPr>
          <p:spPr>
            <a:xfrm>
              <a:off x="2720341" y="18256378"/>
              <a:ext cx="3177540" cy="27748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429">
                <a:latin typeface="KoPub돋움체 Bold" panose="00000800000000000000" pitchFamily="2" charset="-127"/>
                <a:ea typeface="KoPub돋움체 Bold" panose="00000800000000000000" pitchFamily="2" charset="-127"/>
              </a:endParaRPr>
            </a:p>
          </p:txBody>
        </p:sp>
      </p:gr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941" y="29608056"/>
            <a:ext cx="5755682" cy="5303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 name="오른쪽 화살표 51"/>
          <p:cNvSpPr/>
          <p:nvPr/>
        </p:nvSpPr>
        <p:spPr>
          <a:xfrm>
            <a:off x="18973236" y="31627283"/>
            <a:ext cx="1822573" cy="126510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429" dirty="0">
              <a:latin typeface="KoPub돋움체 Bold" panose="00000800000000000000" pitchFamily="2" charset="-127"/>
              <a:ea typeface="KoPub돋움체 Bold" panose="00000800000000000000" pitchFamily="2" charset="-127"/>
            </a:endParaRPr>
          </a:p>
        </p:txBody>
      </p:sp>
      <p:sp>
        <p:nvSpPr>
          <p:cNvPr id="15" name="직사각형 14"/>
          <p:cNvSpPr/>
          <p:nvPr/>
        </p:nvSpPr>
        <p:spPr>
          <a:xfrm>
            <a:off x="12426085" y="31956242"/>
            <a:ext cx="1463051" cy="6048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429">
              <a:latin typeface="KoPub돋움체 Bold" panose="00000800000000000000" pitchFamily="2" charset="-127"/>
              <a:ea typeface="KoPub돋움체 Bold" panose="00000800000000000000" pitchFamily="2" charset="-127"/>
            </a:endParaRPr>
          </a:p>
        </p:txBody>
      </p:sp>
      <p:sp>
        <p:nvSpPr>
          <p:cNvPr id="76" name="직사각형 75"/>
          <p:cNvSpPr/>
          <p:nvPr/>
        </p:nvSpPr>
        <p:spPr>
          <a:xfrm>
            <a:off x="4641256" y="10815626"/>
            <a:ext cx="23481965" cy="385812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429">
              <a:latin typeface="KoPub돋움체 Bold" panose="00000800000000000000" pitchFamily="2" charset="-127"/>
              <a:ea typeface="KoPub돋움체 Bold" panose="00000800000000000000" pitchFamily="2" charset="-127"/>
            </a:endParaRPr>
          </a:p>
        </p:txBody>
      </p:sp>
      <p:pic>
        <p:nvPicPr>
          <p:cNvPr id="77" name="Picture 10" descr="운동에 대한 이미지 검색결과"/>
          <p:cNvPicPr>
            <a:picLocks noChangeAspect="1" noChangeArrowheads="1"/>
          </p:cNvPicPr>
          <p:nvPr/>
        </p:nvPicPr>
        <p:blipFill rotWithShape="1">
          <a:blip r:embed="rId5">
            <a:extLst>
              <a:ext uri="{28A0092B-C50C-407E-A947-70E740481C1C}">
                <a14:useLocalDpi xmlns:a14="http://schemas.microsoft.com/office/drawing/2010/main" val="0"/>
              </a:ext>
            </a:extLst>
          </a:blip>
          <a:srcRect r="51569" b="-4334"/>
          <a:stretch/>
        </p:blipFill>
        <p:spPr bwMode="auto">
          <a:xfrm>
            <a:off x="9476310" y="11360348"/>
            <a:ext cx="3741956" cy="3022931"/>
          </a:xfrm>
          <a:prstGeom prst="rect">
            <a:avLst/>
          </a:prstGeom>
          <a:noFill/>
          <a:extLst>
            <a:ext uri="{909E8E84-426E-40DD-AFC4-6F175D3DCCD1}">
              <a14:hiddenFill xmlns:a14="http://schemas.microsoft.com/office/drawing/2010/main">
                <a:solidFill>
                  <a:srgbClr val="FFFFFF"/>
                </a:solidFill>
              </a14:hiddenFill>
            </a:ext>
          </a:extLst>
        </p:spPr>
      </p:pic>
      <p:sp>
        <p:nvSpPr>
          <p:cNvPr id="78" name="오른쪽 화살표 77"/>
          <p:cNvSpPr/>
          <p:nvPr/>
        </p:nvSpPr>
        <p:spPr>
          <a:xfrm>
            <a:off x="14617293" y="12413048"/>
            <a:ext cx="1565464" cy="77541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429" dirty="0">
              <a:latin typeface="KoPub돋움체 Bold" panose="00000800000000000000" pitchFamily="2" charset="-127"/>
              <a:ea typeface="KoPub돋움체 Bold" panose="00000800000000000000" pitchFamily="2" charset="-127"/>
            </a:endParaRPr>
          </a:p>
        </p:txBody>
      </p:sp>
      <p:pic>
        <p:nvPicPr>
          <p:cNvPr id="79" name="Picture 16" descr="선물상자에 대한 이미지 검색결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96510" y="11360348"/>
            <a:ext cx="2927258" cy="291867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8" descr="금화에 대한 이미지 검색결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32103" y="11547808"/>
            <a:ext cx="3341196" cy="2505897"/>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p:cNvSpPr txBox="1"/>
          <p:nvPr/>
        </p:nvSpPr>
        <p:spPr>
          <a:xfrm>
            <a:off x="21636313" y="12234444"/>
            <a:ext cx="1351652" cy="1077218"/>
          </a:xfrm>
          <a:prstGeom prst="rect">
            <a:avLst/>
          </a:prstGeom>
          <a:noFill/>
        </p:spPr>
        <p:txBody>
          <a:bodyPr wrap="none" rtlCol="0">
            <a:spAutoFit/>
          </a:bodyPr>
          <a:lstStyle/>
          <a:p>
            <a:r>
              <a:rPr lang="en-US" altLang="ko-KR" sz="6400" b="1" dirty="0">
                <a:latin typeface="KoPub돋움체 Bold" panose="00000800000000000000" pitchFamily="2" charset="-127"/>
                <a:ea typeface="KoPub돋움체 Bold" panose="00000800000000000000" pitchFamily="2" charset="-127"/>
              </a:rPr>
              <a:t>OR</a:t>
            </a:r>
            <a:endParaRPr lang="ko-KR" altLang="en-US" sz="6400" b="1" dirty="0">
              <a:latin typeface="KoPub돋움체 Bold" panose="00000800000000000000" pitchFamily="2" charset="-127"/>
              <a:ea typeface="KoPub돋움체 Bold" panose="00000800000000000000" pitchFamily="2" charset="-127"/>
            </a:endParaRPr>
          </a:p>
        </p:txBody>
      </p:sp>
      <p:pic>
        <p:nvPicPr>
          <p:cNvPr id="82" name="Picture 14" descr="운동에 대한 이미지 검색결과"/>
          <p:cNvPicPr>
            <a:picLocks noChangeAspect="1" noChangeArrowheads="1"/>
          </p:cNvPicPr>
          <p:nvPr/>
        </p:nvPicPr>
        <p:blipFill rotWithShape="1">
          <a:blip r:embed="rId5">
            <a:extLst>
              <a:ext uri="{28A0092B-C50C-407E-A947-70E740481C1C}">
                <a14:useLocalDpi xmlns:a14="http://schemas.microsoft.com/office/drawing/2010/main" val="0"/>
              </a:ext>
            </a:extLst>
          </a:blip>
          <a:srcRect l="71755" t="25324" r="11134" b="25838"/>
          <a:stretch/>
        </p:blipFill>
        <p:spPr bwMode="auto">
          <a:xfrm>
            <a:off x="5313487" y="11289291"/>
            <a:ext cx="2741419" cy="2934154"/>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p:cNvSpPr txBox="1"/>
          <p:nvPr/>
        </p:nvSpPr>
        <p:spPr>
          <a:xfrm>
            <a:off x="4344969" y="15043603"/>
            <a:ext cx="7092006" cy="1274195"/>
          </a:xfrm>
          <a:prstGeom prst="rect">
            <a:avLst/>
          </a:prstGeom>
          <a:noFill/>
        </p:spPr>
        <p:txBody>
          <a:bodyPr wrap="none" rtlCol="0">
            <a:spAutoFit/>
          </a:bodyPr>
          <a:lstStyle/>
          <a:p>
            <a:r>
              <a:rPr lang="en-US" altLang="ko-KR" sz="7680" b="1" dirty="0">
                <a:latin typeface="KoPub돋움체 Bold" panose="00000800000000000000" pitchFamily="2" charset="-127"/>
                <a:ea typeface="KoPub돋움체 Bold" panose="00000800000000000000" pitchFamily="2" charset="-127"/>
              </a:rPr>
              <a:t>ⅱ. </a:t>
            </a:r>
            <a:r>
              <a:rPr lang="ko-KR" altLang="en-US" sz="7680" b="1" dirty="0">
                <a:latin typeface="KoPub돋움체 Bold" panose="00000800000000000000" pitchFamily="2" charset="-127"/>
                <a:ea typeface="KoPub돋움체 Bold" panose="00000800000000000000" pitchFamily="2" charset="-127"/>
              </a:rPr>
              <a:t>연구의</a:t>
            </a:r>
            <a:r>
              <a:rPr lang="en-US" altLang="ko-KR" sz="7680" b="1" dirty="0">
                <a:latin typeface="KoPub돋움체 Bold" panose="00000800000000000000" pitchFamily="2" charset="-127"/>
                <a:ea typeface="KoPub돋움체 Bold" panose="00000800000000000000" pitchFamily="2" charset="-127"/>
              </a:rPr>
              <a:t> </a:t>
            </a:r>
            <a:r>
              <a:rPr lang="ko-KR" altLang="en-US" sz="7680" b="1" dirty="0">
                <a:latin typeface="KoPub돋움체 Bold" panose="00000800000000000000" pitchFamily="2" charset="-127"/>
                <a:ea typeface="KoPub돋움체 Bold" panose="00000800000000000000" pitchFamily="2" charset="-127"/>
              </a:rPr>
              <a:t>중요성</a:t>
            </a:r>
          </a:p>
        </p:txBody>
      </p:sp>
      <p:sp>
        <p:nvSpPr>
          <p:cNvPr id="36" name="TextBox 35"/>
          <p:cNvSpPr txBox="1">
            <a:spLocks noChangeAspect="1"/>
          </p:cNvSpPr>
          <p:nvPr/>
        </p:nvSpPr>
        <p:spPr>
          <a:xfrm>
            <a:off x="6437134" y="37702272"/>
            <a:ext cx="20792872" cy="4031873"/>
          </a:xfrm>
          <a:prstGeom prst="rect">
            <a:avLst/>
          </a:prstGeom>
          <a:noFill/>
        </p:spPr>
        <p:txBody>
          <a:bodyPr wrap="none" rtlCol="0">
            <a:spAutoFit/>
          </a:bodyPr>
          <a:lstStyle/>
          <a:p>
            <a:pPr algn="dist" fontAlgn="base" latinLnBrk="1"/>
            <a:r>
              <a:rPr lang="ko-KR" altLang="en-US" sz="5120" dirty="0">
                <a:latin typeface="KoPub돋움체 Bold" panose="00000800000000000000" pitchFamily="2" charset="-127"/>
                <a:ea typeface="KoPub돋움체 Bold" panose="00000800000000000000" pitchFamily="2" charset="-127"/>
              </a:rPr>
              <a:t>해당 연구로 인하여 기존에 뿌리 깊게 박혀있던 부정적인 인식이 완화될 수 있다</a:t>
            </a:r>
            <a:r>
              <a:rPr lang="en-US" altLang="ko-KR" sz="5120" dirty="0">
                <a:latin typeface="KoPub돋움체 Bold" panose="00000800000000000000" pitchFamily="2" charset="-127"/>
                <a:ea typeface="KoPub돋움체 Bold" panose="00000800000000000000" pitchFamily="2" charset="-127"/>
              </a:rPr>
              <a:t>.</a:t>
            </a:r>
          </a:p>
          <a:p>
            <a:pPr algn="dist" fontAlgn="base" latinLnBrk="1"/>
            <a:r>
              <a:rPr lang="ko-KR" altLang="en-US" sz="5120" dirty="0">
                <a:latin typeface="KoPub돋움체 Bold" panose="00000800000000000000" pitchFamily="2" charset="-127"/>
                <a:ea typeface="KoPub돋움체 Bold" panose="00000800000000000000" pitchFamily="2" charset="-127"/>
              </a:rPr>
              <a:t>또한 바쁜 현대인들에게 게임에 참여할 수 있는 수단을 제공함으로써 신규</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기존</a:t>
            </a:r>
            <a:endParaRPr lang="en-US" altLang="ko-KR" sz="5120" dirty="0">
              <a:latin typeface="KoPub돋움체 Bold" panose="00000800000000000000" pitchFamily="2" charset="-127"/>
              <a:ea typeface="KoPub돋움체 Bold" panose="00000800000000000000" pitchFamily="2" charset="-127"/>
            </a:endParaRPr>
          </a:p>
          <a:p>
            <a:pPr algn="dist" fontAlgn="base" latinLnBrk="1"/>
            <a:r>
              <a:rPr lang="ko-KR" altLang="en-US" sz="5120" dirty="0">
                <a:latin typeface="KoPub돋움체 Bold" panose="00000800000000000000" pitchFamily="2" charset="-127"/>
                <a:ea typeface="KoPub돋움체 Bold" panose="00000800000000000000" pitchFamily="2" charset="-127"/>
              </a:rPr>
              <a:t>유저</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확보와</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그에</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따른 홍보비 감소를 기대해볼 수 있다</a:t>
            </a:r>
            <a:r>
              <a:rPr lang="en-US" altLang="ko-KR" sz="5120" dirty="0">
                <a:latin typeface="KoPub돋움체 Bold" panose="00000800000000000000" pitchFamily="2" charset="-127"/>
                <a:ea typeface="KoPub돋움체 Bold" panose="00000800000000000000" pitchFamily="2" charset="-127"/>
              </a:rPr>
              <a:t>.</a:t>
            </a:r>
          </a:p>
          <a:p>
            <a:pPr algn="dist" fontAlgn="base" latinLnBrk="1"/>
            <a:r>
              <a:rPr lang="ko-KR" altLang="en-US" sz="5120" dirty="0">
                <a:latin typeface="KoPub돋움체 Bold" panose="00000800000000000000" pitchFamily="2" charset="-127"/>
                <a:ea typeface="KoPub돋움체 Bold" panose="00000800000000000000" pitchFamily="2" charset="-127"/>
              </a:rPr>
              <a:t>게임의 제화와 아이템이기 때문에 상대적으로 타 애플리케이션보다 더욱더 많은</a:t>
            </a:r>
            <a:endParaRPr lang="en-US" altLang="ko-KR" sz="5120" dirty="0">
              <a:latin typeface="KoPub돋움체 Bold" panose="00000800000000000000" pitchFamily="2" charset="-127"/>
              <a:ea typeface="KoPub돋움체 Bold" panose="00000800000000000000" pitchFamily="2" charset="-127"/>
            </a:endParaRPr>
          </a:p>
          <a:p>
            <a:pPr algn="dist" fontAlgn="base" latinLnBrk="1"/>
            <a:r>
              <a:rPr lang="ko-KR" altLang="en-US" sz="5120" dirty="0">
                <a:latin typeface="KoPub돋움체 Bold" panose="00000800000000000000" pitchFamily="2" charset="-127"/>
                <a:ea typeface="KoPub돋움체 Bold" panose="00000800000000000000" pitchFamily="2" charset="-127"/>
              </a:rPr>
              <a:t>보상을 지급할</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수</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있다</a:t>
            </a:r>
            <a:r>
              <a:rPr lang="en-US" altLang="ko-KR" sz="5120" dirty="0">
                <a:latin typeface="KoPub돋움체 Bold" panose="00000800000000000000" pitchFamily="2" charset="-127"/>
                <a:ea typeface="KoPub돋움체 Bold" panose="00000800000000000000" pitchFamily="2" charset="-127"/>
              </a:rPr>
              <a:t>.</a:t>
            </a:r>
          </a:p>
        </p:txBody>
      </p:sp>
      <p:pic>
        <p:nvPicPr>
          <p:cNvPr id="5" name="Picture 2" descr="C:\Users\audtj\Desktop\졸업논문\KakaoTalk_20191020_233851522.png"/>
          <p:cNvPicPr>
            <a:picLocks noChangeAspect="1" noChangeArrowheads="1"/>
          </p:cNvPicPr>
          <p:nvPr/>
        </p:nvPicPr>
        <p:blipFill rotWithShape="1">
          <a:blip r:embed="rId8">
            <a:extLst>
              <a:ext uri="{28A0092B-C50C-407E-A947-70E740481C1C}">
                <a14:useLocalDpi xmlns:a14="http://schemas.microsoft.com/office/drawing/2010/main" val="0"/>
              </a:ext>
            </a:extLst>
          </a:blip>
          <a:srcRect l="33763" t="37481" r="35249" b="14197"/>
          <a:stretch/>
        </p:blipFill>
        <p:spPr bwMode="auto">
          <a:xfrm>
            <a:off x="21221828" y="29608056"/>
            <a:ext cx="6045604" cy="5303559"/>
          </a:xfrm>
          <a:prstGeom prst="rect">
            <a:avLst/>
          </a:prstGeom>
          <a:noFill/>
          <a:extLst>
            <a:ext uri="{909E8E84-426E-40DD-AFC4-6F175D3DCCD1}">
              <a14:hiddenFill xmlns:a14="http://schemas.microsoft.com/office/drawing/2010/main">
                <a:solidFill>
                  <a:srgbClr val="FFFFFF"/>
                </a:solidFill>
              </a14:hiddenFill>
            </a:ext>
          </a:extLst>
        </p:spPr>
      </p:pic>
      <p:pic>
        <p:nvPicPr>
          <p:cNvPr id="37" name="그림 36"/>
          <p:cNvPicPr>
            <a:picLocks noChangeAspect="1"/>
          </p:cNvPicPr>
          <p:nvPr/>
        </p:nvPicPr>
        <p:blipFill rotWithShape="1">
          <a:blip r:embed="rId9">
            <a:extLst>
              <a:ext uri="{28A0092B-C50C-407E-A947-70E740481C1C}">
                <a14:useLocalDpi xmlns:a14="http://schemas.microsoft.com/office/drawing/2010/main" val="0"/>
              </a:ext>
            </a:extLst>
          </a:blip>
          <a:srcRect l="21508" t="13796" r="12015" b="14388"/>
          <a:stretch/>
        </p:blipFill>
        <p:spPr>
          <a:xfrm>
            <a:off x="483932" y="184489"/>
            <a:ext cx="2743201" cy="3065929"/>
          </a:xfrm>
          <a:prstGeom prst="rect">
            <a:avLst/>
          </a:prstGeom>
        </p:spPr>
      </p:pic>
      <p:pic>
        <p:nvPicPr>
          <p:cNvPr id="38" name="_x449889496" descr="EMB00001b1cbda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123221" y="850250"/>
            <a:ext cx="4178541" cy="1378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9639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32399288" cy="432006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sp>
        <p:nvSpPr>
          <p:cNvPr id="5" name="TextBox 4"/>
          <p:cNvSpPr txBox="1"/>
          <p:nvPr/>
        </p:nvSpPr>
        <p:spPr>
          <a:xfrm>
            <a:off x="2328033" y="1175656"/>
            <a:ext cx="20854108" cy="2585323"/>
          </a:xfrm>
          <a:prstGeom prst="rect">
            <a:avLst/>
          </a:prstGeom>
          <a:noFill/>
        </p:spPr>
        <p:txBody>
          <a:bodyPr wrap="square" rtlCol="0">
            <a:spAutoFit/>
          </a:bodyPr>
          <a:lstStyle/>
          <a:p>
            <a:pPr algn="just"/>
            <a:r>
              <a:rPr lang="ko-KR" altLang="en-US" sz="6600" b="1" dirty="0" smtClean="0">
                <a:solidFill>
                  <a:schemeClr val="bg1"/>
                </a:solidFill>
                <a:latin typeface="KoPub돋움체 Bold" panose="00000800000000000000" pitchFamily="2" charset="-127"/>
                <a:ea typeface="KoPub돋움체 Bold" panose="00000800000000000000" pitchFamily="2" charset="-127"/>
              </a:rPr>
              <a:t>동물 유기 문제를 다룬</a:t>
            </a:r>
            <a:endParaRPr lang="en-US" altLang="ko-KR" sz="6600" b="1" dirty="0" smtClean="0">
              <a:solidFill>
                <a:schemeClr val="bg1"/>
              </a:solidFill>
              <a:latin typeface="KoPub돋움체 Bold" panose="00000800000000000000" pitchFamily="2" charset="-127"/>
              <a:ea typeface="KoPub돋움체 Bold" panose="00000800000000000000" pitchFamily="2" charset="-127"/>
            </a:endParaRPr>
          </a:p>
          <a:p>
            <a:pPr algn="just"/>
            <a:r>
              <a:rPr lang="ko-KR" altLang="en-US" sz="9600" b="1" dirty="0" smtClean="0">
                <a:solidFill>
                  <a:schemeClr val="bg1"/>
                </a:solidFill>
                <a:latin typeface="KoPub돋움체 Bold" panose="00000800000000000000" pitchFamily="2" charset="-127"/>
                <a:ea typeface="KoPub돋움체 Bold" panose="00000800000000000000" pitchFamily="2" charset="-127"/>
              </a:rPr>
              <a:t>반려 동물 스토리 게임</a:t>
            </a:r>
            <a:endParaRPr lang="ko-KR" altLang="en-US" sz="9600" dirty="0">
              <a:solidFill>
                <a:schemeClr val="bg1"/>
              </a:solidFill>
              <a:latin typeface="KoPub돋움체 Bold" panose="00000800000000000000" pitchFamily="2" charset="-127"/>
              <a:ea typeface="KoPub돋움체 Bold" panose="00000800000000000000" pitchFamily="2" charset="-127"/>
            </a:endParaRPr>
          </a:p>
        </p:txBody>
      </p:sp>
      <p:sp>
        <p:nvSpPr>
          <p:cNvPr id="7" name="직사각형 6"/>
          <p:cNvSpPr/>
          <p:nvPr/>
        </p:nvSpPr>
        <p:spPr>
          <a:xfrm flipH="1">
            <a:off x="1309688" y="1175657"/>
            <a:ext cx="457201" cy="230577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latin typeface="KoPub돋움체 Bold" panose="00000800000000000000" pitchFamily="2" charset="-127"/>
              <a:ea typeface="KoPub돋움체 Bold" panose="00000800000000000000" pitchFamily="2" charset="-127"/>
            </a:endParaRPr>
          </a:p>
        </p:txBody>
      </p:sp>
      <p:sp>
        <p:nvSpPr>
          <p:cNvPr id="8" name="TextBox 7"/>
          <p:cNvSpPr txBox="1"/>
          <p:nvPr/>
        </p:nvSpPr>
        <p:spPr>
          <a:xfrm>
            <a:off x="2252681" y="4484911"/>
            <a:ext cx="21124718" cy="892552"/>
          </a:xfrm>
          <a:prstGeom prst="rect">
            <a:avLst/>
          </a:prstGeom>
          <a:noFill/>
        </p:spPr>
        <p:txBody>
          <a:bodyPr wrap="square" rtlCol="0">
            <a:spAutoFit/>
          </a:bodyPr>
          <a:lstStyle/>
          <a:p>
            <a:pPr fontAlgn="base" latinLnBrk="0"/>
            <a:r>
              <a:rPr lang="en-US" altLang="ko-KR" sz="5200" b="1" dirty="0" smtClean="0">
                <a:solidFill>
                  <a:schemeClr val="bg1"/>
                </a:solidFill>
                <a:latin typeface="KoPub돋움체 Bold" panose="00000800000000000000" pitchFamily="2" charset="-127"/>
                <a:ea typeface="KoPub돋움체 Bold" panose="00000800000000000000" pitchFamily="2" charset="-127"/>
              </a:rPr>
              <a:t>_</a:t>
            </a:r>
            <a:r>
              <a:rPr lang="ko-KR" altLang="en-US" sz="5200" b="1" dirty="0" smtClean="0">
                <a:solidFill>
                  <a:schemeClr val="bg1"/>
                </a:solidFill>
                <a:latin typeface="KoPub돋움체 Bold" panose="00000800000000000000" pitchFamily="2" charset="-127"/>
                <a:ea typeface="KoPub돋움체 Bold" panose="00000800000000000000" pitchFamily="2" charset="-127"/>
              </a:rPr>
              <a:t>김경민</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smtClean="0">
                <a:solidFill>
                  <a:schemeClr val="bg1"/>
                </a:solidFill>
                <a:latin typeface="KoPub돋움체 Bold" panose="00000800000000000000" pitchFamily="2" charset="-127"/>
                <a:ea typeface="KoPub돋움체 Bold" panose="00000800000000000000" pitchFamily="2" charset="-127"/>
              </a:rPr>
              <a:t>배영은</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smtClean="0">
                <a:solidFill>
                  <a:schemeClr val="bg1"/>
                </a:solidFill>
                <a:latin typeface="KoPub돋움체 Bold" panose="00000800000000000000" pitchFamily="2" charset="-127"/>
                <a:ea typeface="KoPub돋움체 Bold" panose="00000800000000000000" pitchFamily="2" charset="-127"/>
              </a:rPr>
              <a:t>이정주             </a:t>
            </a:r>
            <a:r>
              <a:rPr lang="ko-KR" altLang="en-US" sz="5200" dirty="0" smtClean="0">
                <a:solidFill>
                  <a:schemeClr val="bg1"/>
                </a:solidFill>
                <a:latin typeface="KoPub돋움체 Bold" panose="00000800000000000000" pitchFamily="2" charset="-127"/>
                <a:ea typeface="KoPub돋움체 Bold" panose="00000800000000000000" pitchFamily="2" charset="-127"/>
              </a:rPr>
              <a:t>동명대학교</a:t>
            </a:r>
            <a:r>
              <a:rPr lang="en-US" altLang="ko-KR" sz="5200" dirty="0" smtClean="0">
                <a:solidFill>
                  <a:schemeClr val="bg1"/>
                </a:solidFill>
                <a:latin typeface="KoPub돋움체 Bold" panose="00000800000000000000" pitchFamily="2" charset="-127"/>
                <a:ea typeface="KoPub돋움체 Bold" panose="00000800000000000000" pitchFamily="2" charset="-127"/>
              </a:rPr>
              <a:t> </a:t>
            </a:r>
            <a:r>
              <a:rPr lang="ko-KR" altLang="en-US" sz="5200" dirty="0" err="1" smtClean="0">
                <a:solidFill>
                  <a:schemeClr val="bg1"/>
                </a:solidFill>
                <a:latin typeface="KoPub돋움체 Bold" panose="00000800000000000000" pitchFamily="2" charset="-127"/>
                <a:ea typeface="KoPub돋움체 Bold" panose="00000800000000000000" pitchFamily="2" charset="-127"/>
              </a:rPr>
              <a:t>게임공학과</a:t>
            </a:r>
            <a:endParaRPr lang="en-US" altLang="ko-KR" sz="5200" dirty="0" smtClean="0">
              <a:solidFill>
                <a:schemeClr val="bg1"/>
              </a:solidFill>
              <a:latin typeface="KoPub돋움체 Bold" panose="00000800000000000000" pitchFamily="2" charset="-127"/>
              <a:ea typeface="KoPub돋움체 Bold" panose="00000800000000000000" pitchFamily="2" charset="-127"/>
            </a:endParaRPr>
          </a:p>
        </p:txBody>
      </p:sp>
      <p:sp>
        <p:nvSpPr>
          <p:cNvPr id="10" name="모서리가 둥근 직사각형 9"/>
          <p:cNvSpPr/>
          <p:nvPr/>
        </p:nvSpPr>
        <p:spPr>
          <a:xfrm>
            <a:off x="25203179" y="301075"/>
            <a:ext cx="6792688" cy="2585323"/>
          </a:xfrm>
          <a:prstGeom prst="roundRect">
            <a:avLst>
              <a:gd name="adj" fmla="val 255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pic>
        <p:nvPicPr>
          <p:cNvPr id="11" name="그림 10"/>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5738" y1="53025" x2="35738" y2="53025"/>
                        <a14:foregroundMark x1="31879" y1="49822" x2="31879" y2="49822"/>
                        <a14:foregroundMark x1="34228" y1="55991" x2="34228" y2="55991"/>
                        <a14:foregroundMark x1="40268" y1="50297" x2="40268" y2="50297"/>
                        <a14:foregroundMark x1="31879" y1="76394" x2="31879" y2="76394"/>
                        <a14:foregroundMark x1="44295" y1="77936" x2="44295" y2="77936"/>
                        <a14:foregroundMark x1="45470" y1="77817" x2="45470" y2="77817"/>
                        <a14:foregroundMark x1="44128" y1="79478" x2="44128" y2="79478"/>
                        <a14:foregroundMark x1="43624" y1="79478" x2="43624" y2="79478"/>
                        <a14:foregroundMark x1="50839" y1="77817" x2="50839" y2="77817"/>
                        <a14:foregroundMark x1="55034" y1="77817" x2="55034" y2="77817"/>
                        <a14:foregroundMark x1="57383" y1="78410" x2="57383" y2="78410"/>
                        <a14:foregroundMark x1="60235" y1="77936" x2="60235" y2="77936"/>
                        <a14:foregroundMark x1="62584" y1="78529" x2="62584" y2="78529"/>
                        <a14:foregroundMark x1="61913" y1="80071" x2="61913" y2="80071"/>
                        <a14:foregroundMark x1="59899" y1="79122" x2="59899" y2="79122"/>
                        <a14:foregroundMark x1="66779" y1="79359" x2="66779" y2="79359"/>
                        <a14:foregroundMark x1="44128" y1="83155" x2="44128" y2="83155"/>
                        <a14:foregroundMark x1="44128" y1="82325" x2="44128" y2="82325"/>
                        <a14:foregroundMark x1="45805" y1="82562" x2="45805" y2="82562"/>
                        <a14:foregroundMark x1="46477" y1="82325" x2="46477" y2="82325"/>
                        <a14:foregroundMark x1="47651" y1="83155" x2="47651" y2="83155"/>
                        <a14:foregroundMark x1="48490" y1="82444" x2="48490" y2="82444"/>
                        <a14:foregroundMark x1="51174" y1="82444" x2="51174" y2="82444"/>
                        <a14:foregroundMark x1="52181" y1="82681" x2="52181" y2="82681"/>
                        <a14:foregroundMark x1="52517" y1="82325" x2="52517" y2="82325"/>
                        <a14:foregroundMark x1="53188" y1="82681" x2="53188" y2="82681"/>
                        <a14:foregroundMark x1="54866" y1="82325" x2="54866" y2="82325"/>
                        <a14:foregroundMark x1="56711" y1="82444" x2="56711" y2="82444"/>
                        <a14:foregroundMark x1="59564" y1="82325" x2="59564" y2="82325"/>
                        <a14:foregroundMark x1="58557" y1="82444" x2="58557" y2="82444"/>
                        <a14:foregroundMark x1="61242" y1="82681" x2="61242" y2="82681"/>
                        <a14:foregroundMark x1="61913" y1="82444" x2="61913" y2="82444"/>
                        <a14:foregroundMark x1="63423" y1="82444" x2="63423" y2="82444"/>
                        <a14:foregroundMark x1="64933" y1="82325" x2="64933" y2="82325"/>
                        <a14:foregroundMark x1="68121" y1="82800" x2="68121" y2="82800"/>
                        <a14:foregroundMark x1="70302" y1="82681" x2="70302" y2="82681"/>
                      </a14:backgroundRemoval>
                    </a14:imgEffect>
                  </a14:imgLayer>
                </a14:imgProps>
              </a:ext>
              <a:ext uri="{28A0092B-C50C-407E-A947-70E740481C1C}">
                <a14:useLocalDpi xmlns:a14="http://schemas.microsoft.com/office/drawing/2010/main" val="0"/>
              </a:ext>
            </a:extLst>
          </a:blip>
          <a:srcRect l="26916" t="73012" r="27237" b="13868"/>
          <a:stretch/>
        </p:blipFill>
        <p:spPr>
          <a:xfrm>
            <a:off x="25055694" y="424853"/>
            <a:ext cx="6792687" cy="2585323"/>
          </a:xfrm>
          <a:prstGeom prst="rect">
            <a:avLst/>
          </a:prstGeom>
        </p:spPr>
      </p:pic>
      <p:pic>
        <p:nvPicPr>
          <p:cNvPr id="65" name="_x449889496" descr="EMB00001b1cbda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25875" y="3118210"/>
            <a:ext cx="5465283" cy="1802784"/>
          </a:xfrm>
          <a:prstGeom prst="rect">
            <a:avLst/>
          </a:prstGeom>
          <a:noFill/>
          <a:extLst>
            <a:ext uri="{909E8E84-426E-40DD-AFC4-6F175D3DCCD1}">
              <a14:hiddenFill xmlns:a14="http://schemas.microsoft.com/office/drawing/2010/main">
                <a:solidFill>
                  <a:srgbClr val="FFFFFF"/>
                </a:solidFill>
              </a14:hiddenFill>
            </a:ext>
          </a:extLst>
        </p:spPr>
      </p:pic>
      <p:sp>
        <p:nvSpPr>
          <p:cNvPr id="25" name="모서리가 둥근 직사각형 24"/>
          <p:cNvSpPr/>
          <p:nvPr/>
        </p:nvSpPr>
        <p:spPr>
          <a:xfrm>
            <a:off x="1309688" y="6435522"/>
            <a:ext cx="29779912" cy="35912628"/>
          </a:xfrm>
          <a:prstGeom prst="roundRect">
            <a:avLst>
              <a:gd name="adj" fmla="val 166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dirty="0">
              <a:latin typeface="KoPub돋움체 Bold" panose="00000800000000000000" pitchFamily="2" charset="-127"/>
              <a:ea typeface="KoPub돋움체 Bold" panose="00000800000000000000" pitchFamily="2" charset="-127"/>
            </a:endParaRPr>
          </a:p>
        </p:txBody>
      </p:sp>
      <p:sp>
        <p:nvSpPr>
          <p:cNvPr id="39" name="모서리가 둥근 직사각형 38"/>
          <p:cNvSpPr/>
          <p:nvPr/>
        </p:nvSpPr>
        <p:spPr>
          <a:xfrm>
            <a:off x="1538288" y="6633007"/>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프로젝트 개요</a:t>
            </a:r>
            <a:endParaRPr lang="ko-KR" altLang="en-US" sz="6000" b="1" dirty="0">
              <a:latin typeface="KoPub돋움체 Bold" panose="00000800000000000000" pitchFamily="2" charset="-127"/>
              <a:ea typeface="KoPub돋움체 Bold" panose="00000800000000000000" pitchFamily="2" charset="-127"/>
            </a:endParaRPr>
          </a:p>
        </p:txBody>
      </p:sp>
      <p:sp>
        <p:nvSpPr>
          <p:cNvPr id="40" name="양쪽 대괄호 39"/>
          <p:cNvSpPr/>
          <p:nvPr/>
        </p:nvSpPr>
        <p:spPr>
          <a:xfrm>
            <a:off x="1673935" y="8548670"/>
            <a:ext cx="14177463" cy="4214008"/>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err="1">
                <a:latin typeface="KoPub돋움체 Bold" panose="00000800000000000000" pitchFamily="2" charset="-127"/>
                <a:ea typeface="KoPub돋움체 Bold" panose="00000800000000000000" pitchFamily="2" charset="-127"/>
              </a:rPr>
              <a:t>반려인에</a:t>
            </a:r>
            <a:r>
              <a:rPr lang="ko-KR" altLang="en-US" sz="4800" dirty="0">
                <a:latin typeface="KoPub돋움체 Bold" panose="00000800000000000000" pitchFamily="2" charset="-127"/>
                <a:ea typeface="KoPub돋움체 Bold" panose="00000800000000000000" pitchFamily="2" charset="-127"/>
              </a:rPr>
              <a:t> 의한 동물 유기 문제가 심각하다</a:t>
            </a:r>
            <a:r>
              <a:rPr lang="en-US" altLang="ko-KR" sz="4800" dirty="0">
                <a:latin typeface="KoPub돋움체 Bold" panose="00000800000000000000" pitchFamily="2" charset="-127"/>
                <a:ea typeface="KoPub돋움체 Bold" panose="00000800000000000000" pitchFamily="2" charset="-127"/>
              </a:rPr>
              <a:t>. </a:t>
            </a:r>
            <a:r>
              <a:rPr lang="ko-KR" altLang="en-US" sz="4800" dirty="0">
                <a:latin typeface="KoPub돋움체 Bold" panose="00000800000000000000" pitchFamily="2" charset="-127"/>
                <a:ea typeface="KoPub돋움체 Bold" panose="00000800000000000000" pitchFamily="2" charset="-127"/>
              </a:rPr>
              <a:t>문제 제기는 많지만 반려 동물 유기에 대한 신고는 감소하지 않고 오히려 증가하고 있다</a:t>
            </a:r>
            <a:r>
              <a:rPr lang="en-US" altLang="ko-KR" sz="4800" dirty="0">
                <a:latin typeface="KoPub돋움체 Bold" panose="00000800000000000000" pitchFamily="2" charset="-127"/>
                <a:ea typeface="KoPub돋움체 Bold" panose="00000800000000000000" pitchFamily="2" charset="-127"/>
              </a:rPr>
              <a:t>. </a:t>
            </a:r>
            <a:r>
              <a:rPr lang="ko-KR" altLang="en-US" sz="4800" dirty="0">
                <a:latin typeface="KoPub돋움체 Bold" panose="00000800000000000000" pitchFamily="2" charset="-127"/>
                <a:ea typeface="KoPub돋움체 Bold" panose="00000800000000000000" pitchFamily="2" charset="-127"/>
              </a:rPr>
              <a:t>게임을 매개체로 </a:t>
            </a:r>
            <a:r>
              <a:rPr lang="ko-KR" altLang="en-US" sz="4800" dirty="0" err="1">
                <a:latin typeface="KoPub돋움체 Bold" panose="00000800000000000000" pitchFamily="2" charset="-127"/>
                <a:ea typeface="KoPub돋움체 Bold" panose="00000800000000000000" pitchFamily="2" charset="-127"/>
              </a:rPr>
              <a:t>반려인과</a:t>
            </a:r>
            <a:r>
              <a:rPr lang="ko-KR" altLang="en-US" sz="4800" dirty="0">
                <a:latin typeface="KoPub돋움체 Bold" panose="00000800000000000000" pitchFamily="2" charset="-127"/>
                <a:ea typeface="KoPub돋움체 Bold" panose="00000800000000000000" pitchFamily="2" charset="-127"/>
              </a:rPr>
              <a:t> </a:t>
            </a:r>
            <a:r>
              <a:rPr lang="ko-KR" altLang="en-US" sz="4800" dirty="0" err="1">
                <a:latin typeface="KoPub돋움체 Bold" panose="00000800000000000000" pitchFamily="2" charset="-127"/>
                <a:ea typeface="KoPub돋움체 Bold" panose="00000800000000000000" pitchFamily="2" charset="-127"/>
              </a:rPr>
              <a:t>비반려인의</a:t>
            </a:r>
            <a:r>
              <a:rPr lang="ko-KR" altLang="en-US" sz="4800" dirty="0">
                <a:latin typeface="KoPub돋움체 Bold" panose="00000800000000000000" pitchFamily="2" charset="-127"/>
                <a:ea typeface="KoPub돋움체 Bold" panose="00000800000000000000" pitchFamily="2" charset="-127"/>
              </a:rPr>
              <a:t> 반려동물에 대한 책임 의식을 높이고자 한다</a:t>
            </a:r>
            <a:r>
              <a:rPr lang="en-US" altLang="ko-KR" sz="4800" dirty="0">
                <a:latin typeface="KoPub돋움체 Bold" panose="00000800000000000000" pitchFamily="2" charset="-127"/>
                <a:ea typeface="KoPub돋움체 Bold" panose="00000800000000000000" pitchFamily="2" charset="-127"/>
              </a:rPr>
              <a:t>.</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45" name="직사각형 44"/>
          <p:cNvSpPr/>
          <p:nvPr/>
        </p:nvSpPr>
        <p:spPr>
          <a:xfrm>
            <a:off x="16723836" y="35466367"/>
            <a:ext cx="12996000" cy="6324898"/>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ts val="8000"/>
              </a:lnSpc>
              <a:buClr>
                <a:schemeClr val="accent6">
                  <a:lumMod val="50000"/>
                </a:schemeClr>
              </a:buClr>
              <a:buFont typeface="Wingdings" panose="05000000000000000000" pitchFamily="2" charset="2"/>
              <a:buChar char="§"/>
            </a:pPr>
            <a:r>
              <a:rPr lang="ko-KR" altLang="en-US" sz="3600" dirty="0">
                <a:solidFill>
                  <a:schemeClr val="tx1"/>
                </a:solidFill>
                <a:latin typeface="KoPub돋움체 Bold" panose="00000800000000000000" pitchFamily="2" charset="-127"/>
                <a:ea typeface="KoPub돋움체 Bold" panose="00000800000000000000" pitchFamily="2" charset="-127"/>
              </a:rPr>
              <a:t>본 프로젝트를 통해 동물을 유기하는 행동 비판을 게임에 담고자 함</a:t>
            </a:r>
          </a:p>
          <a:p>
            <a:pPr marL="685800" indent="-685800">
              <a:lnSpc>
                <a:spcPts val="8000"/>
              </a:lnSpc>
              <a:buClr>
                <a:schemeClr val="accent6">
                  <a:lumMod val="50000"/>
                </a:schemeClr>
              </a:buClr>
              <a:buFont typeface="Wingdings" panose="05000000000000000000" pitchFamily="2" charset="2"/>
              <a:buChar char="§"/>
            </a:pPr>
            <a:r>
              <a:rPr lang="ko-KR" altLang="en-US" sz="3600" dirty="0">
                <a:solidFill>
                  <a:schemeClr val="tx1"/>
                </a:solidFill>
                <a:latin typeface="KoPub돋움체 Bold" panose="00000800000000000000" pitchFamily="2" charset="-127"/>
                <a:ea typeface="KoPub돋움체 Bold" panose="00000800000000000000" pitchFamily="2" charset="-127"/>
              </a:rPr>
              <a:t>누구든 쉽게 접하고 즐길 수 있는 게임이라는 매개는 기존 매체의 한계를 극복할 수 있음</a:t>
            </a:r>
          </a:p>
          <a:p>
            <a:pPr marL="685800" indent="-685800">
              <a:lnSpc>
                <a:spcPts val="8000"/>
              </a:lnSpc>
              <a:buClr>
                <a:schemeClr val="accent6">
                  <a:lumMod val="50000"/>
                </a:schemeClr>
              </a:buClr>
              <a:buFont typeface="Wingdings" panose="05000000000000000000" pitchFamily="2" charset="2"/>
              <a:buChar char="§"/>
            </a:pPr>
            <a:r>
              <a:rPr lang="ko-KR" altLang="en-US" sz="3600" dirty="0">
                <a:solidFill>
                  <a:schemeClr val="tx1"/>
                </a:solidFill>
                <a:latin typeface="KoPub돋움체 Bold" panose="00000800000000000000" pitchFamily="2" charset="-127"/>
                <a:ea typeface="KoPub돋움체 Bold" panose="00000800000000000000" pitchFamily="2" charset="-127"/>
              </a:rPr>
              <a:t>사람 기준의 시각이 아니라 동물의 시각을 게임에 담고자 함</a:t>
            </a:r>
          </a:p>
          <a:p>
            <a:pPr marL="685800" indent="-685800">
              <a:lnSpc>
                <a:spcPts val="8000"/>
              </a:lnSpc>
              <a:buClr>
                <a:schemeClr val="accent6">
                  <a:lumMod val="50000"/>
                </a:schemeClr>
              </a:buClr>
              <a:buFont typeface="Wingdings" panose="05000000000000000000" pitchFamily="2" charset="2"/>
              <a:buChar char="§"/>
            </a:pPr>
            <a:r>
              <a:rPr lang="ko-KR" altLang="en-US" sz="3600" dirty="0">
                <a:solidFill>
                  <a:schemeClr val="tx1"/>
                </a:solidFill>
                <a:latin typeface="KoPub돋움체 Bold" panose="00000800000000000000" pitchFamily="2" charset="-127"/>
                <a:ea typeface="KoPub돋움체 Bold" panose="00000800000000000000" pitchFamily="2" charset="-127"/>
              </a:rPr>
              <a:t>동물의 시각 중심으로 동물의 상황을 봄으로써 동물을 입양할 때 책임감을 갖게 </a:t>
            </a:r>
            <a:r>
              <a:rPr lang="ko-KR" altLang="en-US" sz="3600" dirty="0" smtClean="0">
                <a:solidFill>
                  <a:schemeClr val="tx1"/>
                </a:solidFill>
                <a:latin typeface="KoPub돋움체 Bold" panose="00000800000000000000" pitchFamily="2" charset="-127"/>
                <a:ea typeface="KoPub돋움체 Bold" panose="00000800000000000000" pitchFamily="2" charset="-127"/>
              </a:rPr>
              <a:t>함</a:t>
            </a:r>
            <a:endParaRPr lang="en-US" altLang="ko-KR" sz="3600" dirty="0" smtClean="0">
              <a:solidFill>
                <a:schemeClr val="tx1"/>
              </a:solidFill>
              <a:latin typeface="KoPub돋움체 Bold" panose="00000800000000000000" pitchFamily="2" charset="-127"/>
              <a:ea typeface="KoPub돋움체 Bold" panose="00000800000000000000" pitchFamily="2" charset="-127"/>
            </a:endParaRPr>
          </a:p>
        </p:txBody>
      </p:sp>
      <p:sp>
        <p:nvSpPr>
          <p:cNvPr id="48" name="모서리가 둥근 직사각형 47"/>
          <p:cNvSpPr/>
          <p:nvPr/>
        </p:nvSpPr>
        <p:spPr>
          <a:xfrm>
            <a:off x="16279885" y="3354818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기대효과</a:t>
            </a:r>
            <a:endParaRPr lang="ko-KR" altLang="en-US" sz="6000" b="1" dirty="0">
              <a:latin typeface="KoPub돋움체 Bold" panose="00000800000000000000" pitchFamily="2" charset="-127"/>
              <a:ea typeface="KoPub돋움체 Bold" panose="00000800000000000000" pitchFamily="2" charset="-127"/>
            </a:endParaRPr>
          </a:p>
        </p:txBody>
      </p:sp>
      <p:sp>
        <p:nvSpPr>
          <p:cNvPr id="49" name="모서리가 둥근 직사각형 48"/>
          <p:cNvSpPr/>
          <p:nvPr/>
        </p:nvSpPr>
        <p:spPr>
          <a:xfrm>
            <a:off x="16546988" y="671507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핵심 구현 결과</a:t>
            </a:r>
            <a:endParaRPr lang="ko-KR" altLang="en-US" sz="6000" b="1" dirty="0">
              <a:latin typeface="KoPub돋움체 Bold" panose="00000800000000000000" pitchFamily="2" charset="-127"/>
              <a:ea typeface="KoPub돋움체 Bold" panose="00000800000000000000" pitchFamily="2" charset="-127"/>
            </a:endParaRPr>
          </a:p>
        </p:txBody>
      </p:sp>
      <p:sp>
        <p:nvSpPr>
          <p:cNvPr id="50" name="양쪽 대괄호 49"/>
          <p:cNvSpPr/>
          <p:nvPr/>
        </p:nvSpPr>
        <p:spPr>
          <a:xfrm>
            <a:off x="16381767" y="8548670"/>
            <a:ext cx="14177463" cy="4214008"/>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동물의 시각에서 바라보는 세상</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강아지의 시선을 중심에 둔 색상 처리</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스토리 중심의 게임 전개</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플레이어의 </a:t>
            </a:r>
            <a:r>
              <a:rPr lang="ko-KR" altLang="en-US" sz="4800" dirty="0" err="1" smtClean="0">
                <a:solidFill>
                  <a:schemeClr val="tx1"/>
                </a:solidFill>
                <a:latin typeface="KoPub돋움체 Bold" panose="00000800000000000000" pitchFamily="2" charset="-127"/>
                <a:ea typeface="KoPub돋움체 Bold" panose="00000800000000000000" pitchFamily="2" charset="-127"/>
              </a:rPr>
              <a:t>자유도는</a:t>
            </a:r>
            <a:r>
              <a:rPr lang="ko-KR" altLang="en-US" sz="4800" dirty="0" smtClean="0">
                <a:solidFill>
                  <a:schemeClr val="tx1"/>
                </a:solidFill>
                <a:latin typeface="KoPub돋움체 Bold" panose="00000800000000000000" pitchFamily="2" charset="-127"/>
                <a:ea typeface="KoPub돋움체 Bold" panose="00000800000000000000" pitchFamily="2" charset="-127"/>
              </a:rPr>
              <a:t> 제한되고 주제에 집중</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pic>
        <p:nvPicPr>
          <p:cNvPr id="4111" name="_x184871856" descr="EMB000004cc3a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6889" y="13191056"/>
            <a:ext cx="15167988" cy="8165401"/>
          </a:xfrm>
          <a:prstGeom prst="rect">
            <a:avLst/>
          </a:prstGeom>
          <a:noFill/>
          <a:extLst>
            <a:ext uri="{909E8E84-426E-40DD-AFC4-6F175D3DCCD1}">
              <a14:hiddenFill xmlns:a14="http://schemas.microsoft.com/office/drawing/2010/main">
                <a:solidFill>
                  <a:srgbClr val="FFFFFF"/>
                </a:solidFill>
              </a14:hiddenFill>
            </a:ext>
          </a:extLst>
        </p:spPr>
      </p:pic>
      <p:sp>
        <p:nvSpPr>
          <p:cNvPr id="46" name="모서리가 둥근 직사각형 45"/>
          <p:cNvSpPr/>
          <p:nvPr/>
        </p:nvSpPr>
        <p:spPr>
          <a:xfrm>
            <a:off x="1538288" y="13191056"/>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작품의 구현 모습</a:t>
            </a:r>
            <a:endParaRPr lang="ko-KR" altLang="en-US" sz="6000" b="1" dirty="0">
              <a:latin typeface="KoPub돋움체 Bold" panose="00000800000000000000" pitchFamily="2" charset="-127"/>
              <a:ea typeface="KoPub돋움체 Bold" panose="00000800000000000000" pitchFamily="2" charset="-127"/>
            </a:endParaRPr>
          </a:p>
        </p:txBody>
      </p:sp>
      <p:pic>
        <p:nvPicPr>
          <p:cNvPr id="4113" name="_x527804560" descr="DRW000004cc3a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18265" y="13536400"/>
            <a:ext cx="7801571" cy="5853330"/>
          </a:xfrm>
          <a:prstGeom prst="rect">
            <a:avLst/>
          </a:prstGeom>
          <a:noFill/>
          <a:extLst>
            <a:ext uri="{909E8E84-426E-40DD-AFC4-6F175D3DCCD1}">
              <a14:hiddenFill xmlns:a14="http://schemas.microsoft.com/office/drawing/2010/main">
                <a:solidFill>
                  <a:srgbClr val="FFFFFF"/>
                </a:solidFill>
              </a14:hiddenFill>
            </a:ext>
          </a:extLst>
        </p:spPr>
      </p:pic>
      <p:pic>
        <p:nvPicPr>
          <p:cNvPr id="4115" name="_x184874304" descr="EMB000004cc3a9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06212" y="13800054"/>
            <a:ext cx="4053179" cy="6082002"/>
          </a:xfrm>
          <a:prstGeom prst="rect">
            <a:avLst/>
          </a:prstGeom>
          <a:noFill/>
          <a:extLst>
            <a:ext uri="{909E8E84-426E-40DD-AFC4-6F175D3DCCD1}">
              <a14:hiddenFill xmlns:a14="http://schemas.microsoft.com/office/drawing/2010/main">
                <a:solidFill>
                  <a:srgbClr val="FFFFFF"/>
                </a:solidFill>
              </a14:hiddenFill>
            </a:ext>
          </a:extLst>
        </p:spPr>
      </p:pic>
      <p:pic>
        <p:nvPicPr>
          <p:cNvPr id="4117" name="_x184922616" descr="EMB000004cc3a9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2653" y="21839886"/>
            <a:ext cx="11576459" cy="9406671"/>
          </a:xfrm>
          <a:prstGeom prst="rect">
            <a:avLst/>
          </a:prstGeom>
          <a:noFill/>
          <a:extLst>
            <a:ext uri="{909E8E84-426E-40DD-AFC4-6F175D3DCCD1}">
              <a14:hiddenFill xmlns:a14="http://schemas.microsoft.com/office/drawing/2010/main">
                <a:solidFill>
                  <a:srgbClr val="FFFFFF"/>
                </a:solidFill>
              </a14:hiddenFill>
            </a:ext>
          </a:extLst>
        </p:spPr>
      </p:pic>
      <p:pic>
        <p:nvPicPr>
          <p:cNvPr id="4119" name="_x184922688" descr="EMB000004cc3a9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69537" y="32022181"/>
            <a:ext cx="11444816" cy="9299702"/>
          </a:xfrm>
          <a:prstGeom prst="rect">
            <a:avLst/>
          </a:prstGeom>
          <a:noFill/>
          <a:extLst>
            <a:ext uri="{909E8E84-426E-40DD-AFC4-6F175D3DCCD1}">
              <a14:hiddenFill xmlns:a14="http://schemas.microsoft.com/office/drawing/2010/main">
                <a:solidFill>
                  <a:srgbClr val="FFFFFF"/>
                </a:solidFill>
              </a14:hiddenFill>
            </a:ext>
          </a:extLst>
        </p:spPr>
      </p:pic>
      <p:pic>
        <p:nvPicPr>
          <p:cNvPr id="4121" name="_x184932912" descr="EMB000004cc3a9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12832" y="20491054"/>
            <a:ext cx="11129134" cy="12367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1295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32399288" cy="432006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sp>
        <p:nvSpPr>
          <p:cNvPr id="5" name="TextBox 4"/>
          <p:cNvSpPr txBox="1"/>
          <p:nvPr/>
        </p:nvSpPr>
        <p:spPr>
          <a:xfrm>
            <a:off x="2328033" y="1175656"/>
            <a:ext cx="20854108" cy="2585323"/>
          </a:xfrm>
          <a:prstGeom prst="rect">
            <a:avLst/>
          </a:prstGeom>
          <a:noFill/>
        </p:spPr>
        <p:txBody>
          <a:bodyPr wrap="square" rtlCol="0">
            <a:spAutoFit/>
          </a:bodyPr>
          <a:lstStyle/>
          <a:p>
            <a:pPr algn="just"/>
            <a:r>
              <a:rPr lang="ko-KR" altLang="en-US" sz="6600" b="1" dirty="0" err="1" smtClean="0">
                <a:solidFill>
                  <a:schemeClr val="bg1"/>
                </a:solidFill>
                <a:latin typeface="KoPub돋움체 Bold" panose="00000800000000000000" pitchFamily="2" charset="-127"/>
                <a:ea typeface="KoPub돋움체 Bold" panose="00000800000000000000" pitchFamily="2" charset="-127"/>
              </a:rPr>
              <a:t>언리얼</a:t>
            </a:r>
            <a:r>
              <a:rPr lang="en-US" altLang="ko-KR" sz="6600" b="1" dirty="0" smtClean="0">
                <a:solidFill>
                  <a:schemeClr val="bg1"/>
                </a:solidFill>
                <a:latin typeface="KoPub돋움체 Bold" panose="00000800000000000000" pitchFamily="2" charset="-127"/>
                <a:ea typeface="KoPub돋움체 Bold" panose="00000800000000000000" pitchFamily="2" charset="-127"/>
              </a:rPr>
              <a:t>(Unreal) </a:t>
            </a:r>
            <a:r>
              <a:rPr lang="ko-KR" altLang="en-US" sz="6600" b="1" dirty="0" smtClean="0">
                <a:solidFill>
                  <a:schemeClr val="bg1"/>
                </a:solidFill>
                <a:latin typeface="KoPub돋움체 Bold" panose="00000800000000000000" pitchFamily="2" charset="-127"/>
                <a:ea typeface="KoPub돋움체 Bold" panose="00000800000000000000" pitchFamily="2" charset="-127"/>
              </a:rPr>
              <a:t>엔진 활용을 극대화하는</a:t>
            </a:r>
            <a:endParaRPr lang="en-US" altLang="ko-KR" sz="6600" b="1" dirty="0" smtClean="0">
              <a:solidFill>
                <a:schemeClr val="bg1"/>
              </a:solidFill>
              <a:latin typeface="KoPub돋움체 Bold" panose="00000800000000000000" pitchFamily="2" charset="-127"/>
              <a:ea typeface="KoPub돋움체 Bold" panose="00000800000000000000" pitchFamily="2" charset="-127"/>
            </a:endParaRPr>
          </a:p>
          <a:p>
            <a:pPr algn="just"/>
            <a:r>
              <a:rPr lang="ko-KR" altLang="en-US" sz="9600" b="1" dirty="0" smtClean="0">
                <a:solidFill>
                  <a:schemeClr val="bg1"/>
                </a:solidFill>
                <a:latin typeface="KoPub돋움체 Bold" panose="00000800000000000000" pitchFamily="2" charset="-127"/>
                <a:ea typeface="KoPub돋움체 Bold" panose="00000800000000000000" pitchFamily="2" charset="-127"/>
              </a:rPr>
              <a:t>게임 </a:t>
            </a:r>
            <a:r>
              <a:rPr lang="en-US" altLang="ko-KR" sz="9600" b="1" dirty="0" smtClean="0">
                <a:solidFill>
                  <a:schemeClr val="bg1"/>
                </a:solidFill>
                <a:latin typeface="KoPub돋움체 Bold" panose="00000800000000000000" pitchFamily="2" charset="-127"/>
                <a:ea typeface="KoPub돋움체 Bold" panose="00000800000000000000" pitchFamily="2" charset="-127"/>
              </a:rPr>
              <a:t>“</a:t>
            </a:r>
            <a:r>
              <a:rPr lang="ko-KR" altLang="en-US" sz="9600" b="1" dirty="0" smtClean="0">
                <a:solidFill>
                  <a:schemeClr val="bg1"/>
                </a:solidFill>
                <a:latin typeface="KoPub돋움체 Bold" panose="00000800000000000000" pitchFamily="2" charset="-127"/>
                <a:ea typeface="KoPub돋움체 Bold" panose="00000800000000000000" pitchFamily="2" charset="-127"/>
              </a:rPr>
              <a:t>수평선의 극</a:t>
            </a:r>
            <a:r>
              <a:rPr lang="en-US" altLang="ko-KR" sz="9600" b="1" dirty="0" smtClean="0">
                <a:solidFill>
                  <a:schemeClr val="bg1"/>
                </a:solidFill>
                <a:latin typeface="KoPub돋움체 Bold" panose="00000800000000000000" pitchFamily="2" charset="-127"/>
                <a:ea typeface="KoPub돋움체 Bold" panose="00000800000000000000" pitchFamily="2" charset="-127"/>
              </a:rPr>
              <a:t>”</a:t>
            </a:r>
            <a:r>
              <a:rPr lang="ko-KR" altLang="en-US" sz="9600" b="1" dirty="0" smtClean="0">
                <a:solidFill>
                  <a:schemeClr val="bg1"/>
                </a:solidFill>
                <a:latin typeface="KoPub돋움체 Bold" panose="00000800000000000000" pitchFamily="2" charset="-127"/>
                <a:ea typeface="KoPub돋움체 Bold" panose="00000800000000000000" pitchFamily="2" charset="-127"/>
              </a:rPr>
              <a:t> 개발 프로젝트</a:t>
            </a:r>
            <a:endParaRPr lang="ko-KR" altLang="en-US" sz="9600" dirty="0">
              <a:solidFill>
                <a:schemeClr val="bg1"/>
              </a:solidFill>
              <a:latin typeface="KoPub돋움체 Bold" panose="00000800000000000000" pitchFamily="2" charset="-127"/>
              <a:ea typeface="KoPub돋움체 Bold" panose="00000800000000000000" pitchFamily="2" charset="-127"/>
            </a:endParaRPr>
          </a:p>
        </p:txBody>
      </p:sp>
      <p:sp>
        <p:nvSpPr>
          <p:cNvPr id="7" name="직사각형 6"/>
          <p:cNvSpPr/>
          <p:nvPr/>
        </p:nvSpPr>
        <p:spPr>
          <a:xfrm flipH="1">
            <a:off x="1309688" y="1175657"/>
            <a:ext cx="457201" cy="230577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latin typeface="KoPub돋움체 Bold" panose="00000800000000000000" pitchFamily="2" charset="-127"/>
              <a:ea typeface="KoPub돋움체 Bold" panose="00000800000000000000" pitchFamily="2" charset="-127"/>
            </a:endParaRPr>
          </a:p>
        </p:txBody>
      </p:sp>
      <p:sp>
        <p:nvSpPr>
          <p:cNvPr id="8" name="TextBox 7"/>
          <p:cNvSpPr txBox="1"/>
          <p:nvPr/>
        </p:nvSpPr>
        <p:spPr>
          <a:xfrm>
            <a:off x="2252681" y="4484911"/>
            <a:ext cx="21124718" cy="892552"/>
          </a:xfrm>
          <a:prstGeom prst="rect">
            <a:avLst/>
          </a:prstGeom>
          <a:noFill/>
        </p:spPr>
        <p:txBody>
          <a:bodyPr wrap="square" rtlCol="0">
            <a:spAutoFit/>
          </a:bodyPr>
          <a:lstStyle/>
          <a:p>
            <a:pPr fontAlgn="base" latinLnBrk="0"/>
            <a:r>
              <a:rPr lang="en-US" altLang="ko-KR" sz="5200" b="1" dirty="0" smtClean="0">
                <a:solidFill>
                  <a:schemeClr val="bg1"/>
                </a:solidFill>
                <a:latin typeface="KoPub돋움체 Bold" panose="00000800000000000000" pitchFamily="2" charset="-127"/>
                <a:ea typeface="KoPub돋움체 Bold" panose="00000800000000000000" pitchFamily="2" charset="-127"/>
              </a:rPr>
              <a:t>_</a:t>
            </a:r>
            <a:r>
              <a:rPr lang="ko-KR" altLang="en-US" sz="5200" b="1" dirty="0" err="1" smtClean="0">
                <a:solidFill>
                  <a:schemeClr val="bg1"/>
                </a:solidFill>
                <a:latin typeface="KoPub돋움체 Bold" panose="00000800000000000000" pitchFamily="2" charset="-127"/>
                <a:ea typeface="KoPub돋움체 Bold" panose="00000800000000000000" pitchFamily="2" charset="-127"/>
              </a:rPr>
              <a:t>정백철</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smtClean="0">
                <a:solidFill>
                  <a:schemeClr val="bg1"/>
                </a:solidFill>
                <a:latin typeface="KoPub돋움체 Bold" panose="00000800000000000000" pitchFamily="2" charset="-127"/>
                <a:ea typeface="KoPub돋움체 Bold" panose="00000800000000000000" pitchFamily="2" charset="-127"/>
              </a:rPr>
              <a:t>서원석</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err="1" smtClean="0">
                <a:solidFill>
                  <a:schemeClr val="bg1"/>
                </a:solidFill>
                <a:latin typeface="KoPub돋움체 Bold" panose="00000800000000000000" pitchFamily="2" charset="-127"/>
                <a:ea typeface="KoPub돋움체 Bold" panose="00000800000000000000" pitchFamily="2" charset="-127"/>
              </a:rPr>
              <a:t>최환주</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smtClean="0">
                <a:solidFill>
                  <a:schemeClr val="bg1"/>
                </a:solidFill>
                <a:latin typeface="KoPub돋움체 Bold" panose="00000800000000000000" pitchFamily="2" charset="-127"/>
                <a:ea typeface="KoPub돋움체 Bold" panose="00000800000000000000" pitchFamily="2" charset="-127"/>
              </a:rPr>
              <a:t>이준영</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smtClean="0">
                <a:solidFill>
                  <a:schemeClr val="bg1"/>
                </a:solidFill>
                <a:latin typeface="KoPub돋움체 Bold" panose="00000800000000000000" pitchFamily="2" charset="-127"/>
                <a:ea typeface="KoPub돋움체 Bold" panose="00000800000000000000" pitchFamily="2" charset="-127"/>
              </a:rPr>
              <a:t>최민석             </a:t>
            </a:r>
            <a:r>
              <a:rPr lang="ko-KR" altLang="en-US" sz="5200" dirty="0" smtClean="0">
                <a:solidFill>
                  <a:schemeClr val="bg1"/>
                </a:solidFill>
                <a:latin typeface="KoPub돋움체 Bold" panose="00000800000000000000" pitchFamily="2" charset="-127"/>
                <a:ea typeface="KoPub돋움체 Bold" panose="00000800000000000000" pitchFamily="2" charset="-127"/>
              </a:rPr>
              <a:t>동명대학교</a:t>
            </a:r>
            <a:r>
              <a:rPr lang="en-US" altLang="ko-KR" sz="5200" dirty="0" smtClean="0">
                <a:solidFill>
                  <a:schemeClr val="bg1"/>
                </a:solidFill>
                <a:latin typeface="KoPub돋움체 Bold" panose="00000800000000000000" pitchFamily="2" charset="-127"/>
                <a:ea typeface="KoPub돋움체 Bold" panose="00000800000000000000" pitchFamily="2" charset="-127"/>
              </a:rPr>
              <a:t> </a:t>
            </a:r>
            <a:r>
              <a:rPr lang="ko-KR" altLang="en-US" sz="5200" dirty="0" err="1" smtClean="0">
                <a:solidFill>
                  <a:schemeClr val="bg1"/>
                </a:solidFill>
                <a:latin typeface="KoPub돋움체 Bold" panose="00000800000000000000" pitchFamily="2" charset="-127"/>
                <a:ea typeface="KoPub돋움체 Bold" panose="00000800000000000000" pitchFamily="2" charset="-127"/>
              </a:rPr>
              <a:t>게임공학과</a:t>
            </a:r>
            <a:endParaRPr lang="en-US" altLang="ko-KR" sz="5200" dirty="0" smtClean="0">
              <a:solidFill>
                <a:schemeClr val="bg1"/>
              </a:solidFill>
              <a:latin typeface="KoPub돋움체 Bold" panose="00000800000000000000" pitchFamily="2" charset="-127"/>
              <a:ea typeface="KoPub돋움체 Bold" panose="00000800000000000000" pitchFamily="2" charset="-127"/>
            </a:endParaRPr>
          </a:p>
        </p:txBody>
      </p:sp>
      <p:sp>
        <p:nvSpPr>
          <p:cNvPr id="10" name="모서리가 둥근 직사각형 9"/>
          <p:cNvSpPr/>
          <p:nvPr/>
        </p:nvSpPr>
        <p:spPr>
          <a:xfrm>
            <a:off x="25203179" y="301075"/>
            <a:ext cx="6792688" cy="2585323"/>
          </a:xfrm>
          <a:prstGeom prst="roundRect">
            <a:avLst>
              <a:gd name="adj" fmla="val 255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pic>
        <p:nvPicPr>
          <p:cNvPr id="11" name="그림 10"/>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5738" y1="53025" x2="35738" y2="53025"/>
                        <a14:foregroundMark x1="31879" y1="49822" x2="31879" y2="49822"/>
                        <a14:foregroundMark x1="34228" y1="55991" x2="34228" y2="55991"/>
                        <a14:foregroundMark x1="40268" y1="50297" x2="40268" y2="50297"/>
                        <a14:foregroundMark x1="31879" y1="76394" x2="31879" y2="76394"/>
                        <a14:foregroundMark x1="44295" y1="77936" x2="44295" y2="77936"/>
                        <a14:foregroundMark x1="45470" y1="77817" x2="45470" y2="77817"/>
                        <a14:foregroundMark x1="44128" y1="79478" x2="44128" y2="79478"/>
                        <a14:foregroundMark x1="43624" y1="79478" x2="43624" y2="79478"/>
                        <a14:foregroundMark x1="50839" y1="77817" x2="50839" y2="77817"/>
                        <a14:foregroundMark x1="55034" y1="77817" x2="55034" y2="77817"/>
                        <a14:foregroundMark x1="57383" y1="78410" x2="57383" y2="78410"/>
                        <a14:foregroundMark x1="60235" y1="77936" x2="60235" y2="77936"/>
                        <a14:foregroundMark x1="62584" y1="78529" x2="62584" y2="78529"/>
                        <a14:foregroundMark x1="61913" y1="80071" x2="61913" y2="80071"/>
                        <a14:foregroundMark x1="59899" y1="79122" x2="59899" y2="79122"/>
                        <a14:foregroundMark x1="66779" y1="79359" x2="66779" y2="79359"/>
                        <a14:foregroundMark x1="44128" y1="83155" x2="44128" y2="83155"/>
                        <a14:foregroundMark x1="44128" y1="82325" x2="44128" y2="82325"/>
                        <a14:foregroundMark x1="45805" y1="82562" x2="45805" y2="82562"/>
                        <a14:foregroundMark x1="46477" y1="82325" x2="46477" y2="82325"/>
                        <a14:foregroundMark x1="47651" y1="83155" x2="47651" y2="83155"/>
                        <a14:foregroundMark x1="48490" y1="82444" x2="48490" y2="82444"/>
                        <a14:foregroundMark x1="51174" y1="82444" x2="51174" y2="82444"/>
                        <a14:foregroundMark x1="52181" y1="82681" x2="52181" y2="82681"/>
                        <a14:foregroundMark x1="52517" y1="82325" x2="52517" y2="82325"/>
                        <a14:foregroundMark x1="53188" y1="82681" x2="53188" y2="82681"/>
                        <a14:foregroundMark x1="54866" y1="82325" x2="54866" y2="82325"/>
                        <a14:foregroundMark x1="56711" y1="82444" x2="56711" y2="82444"/>
                        <a14:foregroundMark x1="59564" y1="82325" x2="59564" y2="82325"/>
                        <a14:foregroundMark x1="58557" y1="82444" x2="58557" y2="82444"/>
                        <a14:foregroundMark x1="61242" y1="82681" x2="61242" y2="82681"/>
                        <a14:foregroundMark x1="61913" y1="82444" x2="61913" y2="82444"/>
                        <a14:foregroundMark x1="63423" y1="82444" x2="63423" y2="82444"/>
                        <a14:foregroundMark x1="64933" y1="82325" x2="64933" y2="82325"/>
                        <a14:foregroundMark x1="68121" y1="82800" x2="68121" y2="82800"/>
                        <a14:foregroundMark x1="70302" y1="82681" x2="70302" y2="82681"/>
                      </a14:backgroundRemoval>
                    </a14:imgEffect>
                  </a14:imgLayer>
                </a14:imgProps>
              </a:ext>
              <a:ext uri="{28A0092B-C50C-407E-A947-70E740481C1C}">
                <a14:useLocalDpi xmlns:a14="http://schemas.microsoft.com/office/drawing/2010/main" val="0"/>
              </a:ext>
            </a:extLst>
          </a:blip>
          <a:srcRect l="26916" t="73012" r="27237" b="13868"/>
          <a:stretch/>
        </p:blipFill>
        <p:spPr>
          <a:xfrm>
            <a:off x="25055694" y="424853"/>
            <a:ext cx="6792687" cy="2585323"/>
          </a:xfrm>
          <a:prstGeom prst="rect">
            <a:avLst/>
          </a:prstGeom>
        </p:spPr>
      </p:pic>
      <p:pic>
        <p:nvPicPr>
          <p:cNvPr id="65" name="_x449889496" descr="EMB00001b1cbda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25875" y="3118210"/>
            <a:ext cx="5465283" cy="1802784"/>
          </a:xfrm>
          <a:prstGeom prst="rect">
            <a:avLst/>
          </a:prstGeom>
          <a:noFill/>
          <a:extLst>
            <a:ext uri="{909E8E84-426E-40DD-AFC4-6F175D3DCCD1}">
              <a14:hiddenFill xmlns:a14="http://schemas.microsoft.com/office/drawing/2010/main">
                <a:solidFill>
                  <a:srgbClr val="FFFFFF"/>
                </a:solidFill>
              </a14:hiddenFill>
            </a:ext>
          </a:extLst>
        </p:spPr>
      </p:pic>
      <p:sp>
        <p:nvSpPr>
          <p:cNvPr id="25" name="모서리가 둥근 직사각형 24"/>
          <p:cNvSpPr/>
          <p:nvPr/>
        </p:nvSpPr>
        <p:spPr>
          <a:xfrm>
            <a:off x="1491811" y="6633007"/>
            <a:ext cx="29779912" cy="35912628"/>
          </a:xfrm>
          <a:prstGeom prst="roundRect">
            <a:avLst>
              <a:gd name="adj" fmla="val 166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dirty="0">
              <a:latin typeface="KoPub돋움체 Bold" panose="00000800000000000000" pitchFamily="2" charset="-127"/>
              <a:ea typeface="KoPub돋움체 Bold" panose="00000800000000000000" pitchFamily="2" charset="-127"/>
            </a:endParaRPr>
          </a:p>
        </p:txBody>
      </p:sp>
      <p:sp>
        <p:nvSpPr>
          <p:cNvPr id="39" name="모서리가 둥근 직사각형 38"/>
          <p:cNvSpPr/>
          <p:nvPr/>
        </p:nvSpPr>
        <p:spPr>
          <a:xfrm>
            <a:off x="1538288" y="6633007"/>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프로젝트 개요</a:t>
            </a:r>
            <a:endParaRPr lang="ko-KR" altLang="en-US" sz="6000" b="1" dirty="0">
              <a:latin typeface="KoPub돋움체 Bold" panose="00000800000000000000" pitchFamily="2" charset="-127"/>
              <a:ea typeface="KoPub돋움체 Bold" panose="00000800000000000000" pitchFamily="2" charset="-127"/>
            </a:endParaRPr>
          </a:p>
        </p:txBody>
      </p:sp>
      <p:sp>
        <p:nvSpPr>
          <p:cNvPr id="40" name="양쪽 대괄호 39"/>
          <p:cNvSpPr/>
          <p:nvPr/>
        </p:nvSpPr>
        <p:spPr>
          <a:xfrm>
            <a:off x="1673935" y="8548669"/>
            <a:ext cx="14177463" cy="5701293"/>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err="1">
                <a:latin typeface="KoPub돋움체 Bold" panose="00000800000000000000" pitchFamily="2" charset="-127"/>
                <a:ea typeface="KoPub돋움체 Bold" panose="00000800000000000000" pitchFamily="2" charset="-127"/>
              </a:rPr>
              <a:t>언리얼</a:t>
            </a:r>
            <a:r>
              <a:rPr lang="en-US" altLang="ko-KR" sz="4800" dirty="0">
                <a:latin typeface="KoPub돋움체 Bold" panose="00000800000000000000" pitchFamily="2" charset="-127"/>
                <a:ea typeface="KoPub돋움체 Bold" panose="00000800000000000000" pitchFamily="2" charset="-127"/>
              </a:rPr>
              <a:t>(Unreal) </a:t>
            </a:r>
            <a:r>
              <a:rPr lang="ko-KR" altLang="en-US" sz="4800" dirty="0">
                <a:latin typeface="KoPub돋움체 Bold" panose="00000800000000000000" pitchFamily="2" charset="-127"/>
                <a:ea typeface="KoPub돋움체 Bold" panose="00000800000000000000" pitchFamily="2" charset="-127"/>
              </a:rPr>
              <a:t>엔진은 </a:t>
            </a:r>
            <a:r>
              <a:rPr lang="ko-KR" altLang="en-US" sz="4800" dirty="0" err="1">
                <a:latin typeface="KoPub돋움체 Bold" panose="00000800000000000000" pitchFamily="2" charset="-127"/>
                <a:ea typeface="KoPub돋움체 Bold" panose="00000800000000000000" pitchFamily="2" charset="-127"/>
              </a:rPr>
              <a:t>비주얼</a:t>
            </a:r>
            <a:r>
              <a:rPr lang="ko-KR" altLang="en-US" sz="4800" dirty="0">
                <a:latin typeface="KoPub돋움체 Bold" panose="00000800000000000000" pitchFamily="2" charset="-127"/>
                <a:ea typeface="KoPub돋움체 Bold" panose="00000800000000000000" pitchFamily="2" charset="-127"/>
              </a:rPr>
              <a:t> </a:t>
            </a:r>
            <a:r>
              <a:rPr lang="ko-KR" altLang="en-US" sz="4800" dirty="0" err="1">
                <a:latin typeface="KoPub돋움체 Bold" panose="00000800000000000000" pitchFamily="2" charset="-127"/>
                <a:ea typeface="KoPub돋움체 Bold" panose="00000800000000000000" pitchFamily="2" charset="-127"/>
              </a:rPr>
              <a:t>라이팅</a:t>
            </a:r>
            <a:r>
              <a:rPr lang="en-US" altLang="ko-KR" sz="4800" dirty="0">
                <a:latin typeface="KoPub돋움체 Bold" panose="00000800000000000000" pitchFamily="2" charset="-127"/>
                <a:ea typeface="KoPub돋움체 Bold" panose="00000800000000000000" pitchFamily="2" charset="-127"/>
              </a:rPr>
              <a:t>(visual lighting) </a:t>
            </a:r>
            <a:r>
              <a:rPr lang="ko-KR" altLang="en-US" sz="4800" dirty="0">
                <a:latin typeface="KoPub돋움체 Bold" panose="00000800000000000000" pitchFamily="2" charset="-127"/>
                <a:ea typeface="KoPub돋움체 Bold" panose="00000800000000000000" pitchFamily="2" charset="-127"/>
              </a:rPr>
              <a:t>기능 등을 통해 조명 효과의 품질을 극대화할 수 있으며</a:t>
            </a:r>
            <a:r>
              <a:rPr lang="en-US" altLang="ko-KR" sz="4800" dirty="0">
                <a:latin typeface="KoPub돋움체 Bold" panose="00000800000000000000" pitchFamily="2" charset="-127"/>
                <a:ea typeface="KoPub돋움체 Bold" panose="00000800000000000000" pitchFamily="2" charset="-127"/>
              </a:rPr>
              <a:t>, </a:t>
            </a:r>
            <a:r>
              <a:rPr lang="ko-KR" altLang="en-US" sz="4800" dirty="0">
                <a:latin typeface="KoPub돋움체 Bold" panose="00000800000000000000" pitchFamily="2" charset="-127"/>
                <a:ea typeface="KoPub돋움체 Bold" panose="00000800000000000000" pitchFamily="2" charset="-127"/>
              </a:rPr>
              <a:t>실사 수준의 렌더링 품질을 실시간 환경에서 제공할 수 있는 높은 수준의 그래픽 기능을 갖고 있다</a:t>
            </a:r>
            <a:r>
              <a:rPr lang="en-US" altLang="ko-KR" sz="4800" dirty="0">
                <a:latin typeface="KoPub돋움체 Bold" panose="00000800000000000000" pitchFamily="2" charset="-127"/>
                <a:ea typeface="KoPub돋움체 Bold" panose="00000800000000000000" pitchFamily="2" charset="-127"/>
              </a:rPr>
              <a:t>. </a:t>
            </a:r>
            <a:r>
              <a:rPr lang="ko-KR" altLang="en-US" sz="4800" dirty="0">
                <a:latin typeface="KoPub돋움체 Bold" panose="00000800000000000000" pitchFamily="2" charset="-127"/>
                <a:ea typeface="KoPub돋움체 Bold" panose="00000800000000000000" pitchFamily="2" charset="-127"/>
              </a:rPr>
              <a:t>따라서 고품질 게임을 제작하기 위해서는 </a:t>
            </a:r>
            <a:r>
              <a:rPr lang="ko-KR" altLang="en-US" sz="4800" dirty="0" err="1">
                <a:latin typeface="KoPub돋움체 Bold" panose="00000800000000000000" pitchFamily="2" charset="-127"/>
                <a:ea typeface="KoPub돋움체 Bold" panose="00000800000000000000" pitchFamily="2" charset="-127"/>
              </a:rPr>
              <a:t>언리얼</a:t>
            </a:r>
            <a:r>
              <a:rPr lang="ko-KR" altLang="en-US" sz="4800" dirty="0">
                <a:latin typeface="KoPub돋움체 Bold" panose="00000800000000000000" pitchFamily="2" charset="-127"/>
                <a:ea typeface="KoPub돋움체 Bold" panose="00000800000000000000" pitchFamily="2" charset="-127"/>
              </a:rPr>
              <a:t> 엔진을 활용한 게임 개발 역량이 필수적으로 요구된다</a:t>
            </a:r>
            <a:r>
              <a:rPr lang="en-US" altLang="ko-KR" sz="4800" dirty="0">
                <a:latin typeface="KoPub돋움체 Bold" panose="00000800000000000000" pitchFamily="2" charset="-127"/>
                <a:ea typeface="KoPub돋움체 Bold" panose="00000800000000000000" pitchFamily="2" charset="-127"/>
              </a:rPr>
              <a:t>.</a:t>
            </a:r>
            <a:endParaRPr lang="ko-KR" altLang="en-US" sz="7200" dirty="0">
              <a:solidFill>
                <a:schemeClr val="tx1"/>
              </a:solidFill>
              <a:latin typeface="KoPub돋움체 Bold" panose="00000800000000000000" pitchFamily="2" charset="-127"/>
              <a:ea typeface="KoPub돋움체 Bold" panose="00000800000000000000" pitchFamily="2" charset="-127"/>
            </a:endParaRPr>
          </a:p>
        </p:txBody>
      </p:sp>
      <p:sp>
        <p:nvSpPr>
          <p:cNvPr id="46" name="모서리가 둥근 직사각형 45"/>
          <p:cNvSpPr/>
          <p:nvPr/>
        </p:nvSpPr>
        <p:spPr>
          <a:xfrm>
            <a:off x="1538288" y="14875824"/>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작품의 구성</a:t>
            </a:r>
            <a:endParaRPr lang="ko-KR" altLang="en-US" sz="6000" b="1" dirty="0">
              <a:latin typeface="KoPub돋움체 Bold" panose="00000800000000000000" pitchFamily="2" charset="-127"/>
              <a:ea typeface="KoPub돋움체 Bold" panose="00000800000000000000" pitchFamily="2" charset="-127"/>
            </a:endParaRPr>
          </a:p>
        </p:txBody>
      </p:sp>
      <p:sp>
        <p:nvSpPr>
          <p:cNvPr id="48" name="모서리가 둥근 직사각형 47"/>
          <p:cNvSpPr/>
          <p:nvPr/>
        </p:nvSpPr>
        <p:spPr>
          <a:xfrm>
            <a:off x="16199644" y="34576812"/>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기대효과</a:t>
            </a:r>
            <a:endParaRPr lang="ko-KR" altLang="en-US" sz="6000" b="1" dirty="0">
              <a:latin typeface="KoPub돋움체 Bold" panose="00000800000000000000" pitchFamily="2" charset="-127"/>
              <a:ea typeface="KoPub돋움체 Bold" panose="00000800000000000000" pitchFamily="2" charset="-127"/>
            </a:endParaRPr>
          </a:p>
        </p:txBody>
      </p:sp>
      <p:sp>
        <p:nvSpPr>
          <p:cNvPr id="49" name="모서리가 둥근 직사각형 48"/>
          <p:cNvSpPr/>
          <p:nvPr/>
        </p:nvSpPr>
        <p:spPr>
          <a:xfrm>
            <a:off x="16546988" y="671507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핵심 구현 결과</a:t>
            </a:r>
            <a:endParaRPr lang="ko-KR" altLang="en-US" sz="6000" b="1" dirty="0">
              <a:latin typeface="KoPub돋움체 Bold" panose="00000800000000000000" pitchFamily="2" charset="-127"/>
              <a:ea typeface="KoPub돋움체 Bold" panose="00000800000000000000" pitchFamily="2" charset="-127"/>
            </a:endParaRPr>
          </a:p>
        </p:txBody>
      </p:sp>
      <p:sp>
        <p:nvSpPr>
          <p:cNvPr id="50" name="양쪽 대괄호 49"/>
          <p:cNvSpPr/>
          <p:nvPr/>
        </p:nvSpPr>
        <p:spPr>
          <a:xfrm>
            <a:off x="16381767" y="8548670"/>
            <a:ext cx="14177463" cy="5701292"/>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err="1">
                <a:latin typeface="KoPub돋움체 Bold" panose="00000800000000000000" pitchFamily="2" charset="-127"/>
                <a:ea typeface="KoPub돋움체 Bold" panose="00000800000000000000" pitchFamily="2" charset="-127"/>
              </a:rPr>
              <a:t>언리얼</a:t>
            </a:r>
            <a:r>
              <a:rPr lang="en-US" altLang="ko-KR" sz="4800" dirty="0">
                <a:latin typeface="KoPub돋움체 Bold" panose="00000800000000000000" pitchFamily="2" charset="-127"/>
                <a:ea typeface="KoPub돋움체 Bold" panose="00000800000000000000" pitchFamily="2" charset="-127"/>
              </a:rPr>
              <a:t>(Unreal)</a:t>
            </a:r>
            <a:r>
              <a:rPr lang="ko-KR" altLang="en-US" sz="4800" dirty="0">
                <a:latin typeface="KoPub돋움체 Bold" panose="00000800000000000000" pitchFamily="2" charset="-127"/>
                <a:ea typeface="KoPub돋움체 Bold" panose="00000800000000000000" pitchFamily="2" charset="-127"/>
              </a:rPr>
              <a:t>엔진의 높은 수준의 그래픽 기능을 부각시키기 위해 </a:t>
            </a:r>
            <a:r>
              <a:rPr lang="en-US" altLang="ko-KR" sz="4800" dirty="0">
                <a:latin typeface="KoPub돋움체 Bold" panose="00000800000000000000" pitchFamily="2" charset="-127"/>
                <a:ea typeface="KoPub돋움체 Bold" panose="00000800000000000000" pitchFamily="2" charset="-127"/>
              </a:rPr>
              <a:t>3D</a:t>
            </a:r>
            <a:r>
              <a:rPr lang="ko-KR" altLang="en-US" sz="4800" dirty="0">
                <a:latin typeface="KoPub돋움체 Bold" panose="00000800000000000000" pitchFamily="2" charset="-127"/>
                <a:ea typeface="KoPub돋움체 Bold" panose="00000800000000000000" pitchFamily="2" charset="-127"/>
              </a:rPr>
              <a:t>게임을 제작하였으며 그 중 액션 게임을 제작하였다</a:t>
            </a:r>
            <a:r>
              <a:rPr lang="en-US" altLang="ko-KR" sz="4800" dirty="0">
                <a:latin typeface="KoPub돋움체 Bold" panose="00000800000000000000" pitchFamily="2" charset="-127"/>
                <a:ea typeface="KoPub돋움체 Bold" panose="00000800000000000000" pitchFamily="2" charset="-127"/>
              </a:rPr>
              <a:t>. </a:t>
            </a:r>
            <a:r>
              <a:rPr lang="ko-KR" altLang="en-US" sz="4800" dirty="0">
                <a:latin typeface="KoPub돋움체 Bold" panose="00000800000000000000" pitchFamily="2" charset="-127"/>
                <a:ea typeface="KoPub돋움체 Bold" panose="00000800000000000000" pitchFamily="2" charset="-127"/>
              </a:rPr>
              <a:t>제작 게임인 수평선의 극은 </a:t>
            </a:r>
            <a:r>
              <a:rPr lang="ko-KR" altLang="en-US" sz="4800" dirty="0" err="1">
                <a:latin typeface="KoPub돋움체 Bold" panose="00000800000000000000" pitchFamily="2" charset="-127"/>
                <a:ea typeface="KoPub돋움체 Bold" panose="00000800000000000000" pitchFamily="2" charset="-127"/>
              </a:rPr>
              <a:t>언리얼</a:t>
            </a:r>
            <a:r>
              <a:rPr lang="en-US" altLang="ko-KR" sz="4800" dirty="0">
                <a:latin typeface="KoPub돋움체 Bold" panose="00000800000000000000" pitchFamily="2" charset="-127"/>
                <a:ea typeface="KoPub돋움체 Bold" panose="00000800000000000000" pitchFamily="2" charset="-127"/>
              </a:rPr>
              <a:t>(Unreal)</a:t>
            </a:r>
            <a:r>
              <a:rPr lang="ko-KR" altLang="en-US" sz="4800" dirty="0">
                <a:latin typeface="KoPub돋움체 Bold" panose="00000800000000000000" pitchFamily="2" charset="-127"/>
                <a:ea typeface="KoPub돋움체 Bold" panose="00000800000000000000" pitchFamily="2" charset="-127"/>
              </a:rPr>
              <a:t>엔진의 개발의 핵심인 </a:t>
            </a:r>
            <a:r>
              <a:rPr lang="en-US" altLang="ko-KR" sz="4800" dirty="0">
                <a:latin typeface="KoPub돋움체 Bold" panose="00000800000000000000" pitchFamily="2" charset="-127"/>
                <a:ea typeface="KoPub돋움체 Bold" panose="00000800000000000000" pitchFamily="2" charset="-127"/>
              </a:rPr>
              <a:t>C++</a:t>
            </a:r>
            <a:r>
              <a:rPr lang="ko-KR" altLang="en-US" sz="4800" dirty="0">
                <a:latin typeface="KoPub돋움체 Bold" panose="00000800000000000000" pitchFamily="2" charset="-127"/>
                <a:ea typeface="KoPub돋움체 Bold" panose="00000800000000000000" pitchFamily="2" charset="-127"/>
              </a:rPr>
              <a:t>과 블루프린트를 병행하여 제작을 하였다</a:t>
            </a:r>
            <a:r>
              <a:rPr lang="en-US" altLang="ko-KR" sz="4800" dirty="0">
                <a:latin typeface="KoPub돋움체 Bold" panose="00000800000000000000" pitchFamily="2" charset="-127"/>
                <a:ea typeface="KoPub돋움체 Bold" panose="00000800000000000000" pitchFamily="2" charset="-127"/>
              </a:rPr>
              <a:t>. </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고성능 게임을 제작할 수 있는 효율적 개발 방법론에 대한 이해를 습득할 수 있었음</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sp>
        <p:nvSpPr>
          <p:cNvPr id="28" name="양쪽 대괄호 27"/>
          <p:cNvSpPr/>
          <p:nvPr/>
        </p:nvSpPr>
        <p:spPr>
          <a:xfrm>
            <a:off x="16093409" y="36575999"/>
            <a:ext cx="14177463" cy="5245613"/>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기본적인 </a:t>
            </a:r>
            <a:r>
              <a:rPr lang="ko-KR" altLang="en-US" sz="4800" dirty="0">
                <a:latin typeface="KoPub돋움체 Bold" panose="00000800000000000000" pitchFamily="2" charset="-127"/>
                <a:ea typeface="KoPub돋움체 Bold" panose="00000800000000000000" pitchFamily="2" charset="-127"/>
              </a:rPr>
              <a:t>다른 엔진들의 장점은 빠른 작업속도이지만 </a:t>
            </a:r>
            <a:r>
              <a:rPr lang="ko-KR" altLang="en-US" sz="4800" dirty="0" err="1">
                <a:latin typeface="KoPub돋움체 Bold" panose="00000800000000000000" pitchFamily="2" charset="-127"/>
                <a:ea typeface="KoPub돋움체 Bold" panose="00000800000000000000" pitchFamily="2" charset="-127"/>
              </a:rPr>
              <a:t>언리얼</a:t>
            </a:r>
            <a:r>
              <a:rPr lang="en-US" altLang="ko-KR" sz="4800" dirty="0">
                <a:latin typeface="KoPub돋움체 Bold" panose="00000800000000000000" pitchFamily="2" charset="-127"/>
                <a:ea typeface="KoPub돋움체 Bold" panose="00000800000000000000" pitchFamily="2" charset="-127"/>
              </a:rPr>
              <a:t>(Unreal)</a:t>
            </a:r>
            <a:r>
              <a:rPr lang="ko-KR" altLang="en-US" sz="4800" dirty="0" smtClean="0">
                <a:latin typeface="KoPub돋움체 Bold" panose="00000800000000000000" pitchFamily="2" charset="-127"/>
                <a:ea typeface="KoPub돋움체 Bold" panose="00000800000000000000" pitchFamily="2" charset="-127"/>
              </a:rPr>
              <a:t>엔진은 그래픽 퀄리티가 압도적 장점이다</a:t>
            </a:r>
            <a:r>
              <a:rPr lang="en-US" altLang="ko-KR" sz="4800" dirty="0" smtClean="0">
                <a:latin typeface="KoPub돋움체 Bold" panose="00000800000000000000" pitchFamily="2" charset="-127"/>
                <a:ea typeface="KoPub돋움체 Bold" panose="00000800000000000000" pitchFamily="2" charset="-127"/>
              </a:rPr>
              <a:t>. </a:t>
            </a:r>
            <a:r>
              <a:rPr lang="ko-KR" altLang="en-US" sz="4800" dirty="0" err="1" smtClean="0">
                <a:latin typeface="KoPub돋움체 Bold" panose="00000800000000000000" pitchFamily="2" charset="-127"/>
                <a:ea typeface="KoPub돋움체 Bold" panose="00000800000000000000" pitchFamily="2" charset="-127"/>
              </a:rPr>
              <a:t>언리얼</a:t>
            </a:r>
            <a:r>
              <a:rPr lang="en-US" altLang="ko-KR" sz="4800" dirty="0">
                <a:latin typeface="KoPub돋움체 Bold" panose="00000800000000000000" pitchFamily="2" charset="-127"/>
                <a:ea typeface="KoPub돋움체 Bold" panose="00000800000000000000" pitchFamily="2" charset="-127"/>
              </a:rPr>
              <a:t>(Unreal)</a:t>
            </a:r>
            <a:r>
              <a:rPr lang="ko-KR" altLang="en-US" sz="4800" dirty="0">
                <a:latin typeface="KoPub돋움체 Bold" panose="00000800000000000000" pitchFamily="2" charset="-127"/>
                <a:ea typeface="KoPub돋움체 Bold" panose="00000800000000000000" pitchFamily="2" charset="-127"/>
              </a:rPr>
              <a:t>엔진의 장점을 극대화하기 위한 개발 방식으로는 </a:t>
            </a:r>
            <a:r>
              <a:rPr lang="en-US" altLang="ko-KR" sz="4800" dirty="0">
                <a:latin typeface="KoPub돋움체 Bold" panose="00000800000000000000" pitchFamily="2" charset="-127"/>
                <a:ea typeface="KoPub돋움체 Bold" panose="00000800000000000000" pitchFamily="2" charset="-127"/>
              </a:rPr>
              <a:t>C++, </a:t>
            </a:r>
            <a:r>
              <a:rPr lang="ko-KR" altLang="en-US" sz="4800" dirty="0">
                <a:latin typeface="KoPub돋움체 Bold" panose="00000800000000000000" pitchFamily="2" charset="-127"/>
                <a:ea typeface="KoPub돋움체 Bold" panose="00000800000000000000" pitchFamily="2" charset="-127"/>
              </a:rPr>
              <a:t>블루프린트의 기능을 병행하여 사용한다면 효율적인 게임 개발과 </a:t>
            </a:r>
            <a:r>
              <a:rPr lang="ko-KR" altLang="en-US" sz="4800" dirty="0" smtClean="0">
                <a:latin typeface="KoPub돋움체 Bold" panose="00000800000000000000" pitchFamily="2" charset="-127"/>
                <a:ea typeface="KoPub돋움체 Bold" panose="00000800000000000000" pitchFamily="2" charset="-127"/>
              </a:rPr>
              <a:t>고품질 그래픽 품질을 모두 얻을 수 있을 것이다</a:t>
            </a:r>
            <a:r>
              <a:rPr lang="en-US" altLang="ko-KR" sz="4800" dirty="0" smtClean="0">
                <a:latin typeface="KoPub돋움체 Bold" panose="00000800000000000000" pitchFamily="2" charset="-127"/>
                <a:ea typeface="KoPub돋움체 Bold" panose="00000800000000000000" pitchFamily="2" charset="-127"/>
              </a:rPr>
              <a:t>.</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pic>
        <p:nvPicPr>
          <p:cNvPr id="2" name="그림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28033" y="30784452"/>
            <a:ext cx="13429976" cy="9494396"/>
          </a:xfrm>
          <a:prstGeom prst="rect">
            <a:avLst/>
          </a:prstGeom>
        </p:spPr>
      </p:pic>
      <p:pic>
        <p:nvPicPr>
          <p:cNvPr id="3" name="그림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2681" y="16988971"/>
            <a:ext cx="13402316" cy="13169397"/>
          </a:xfrm>
          <a:prstGeom prst="rect">
            <a:avLst/>
          </a:prstGeom>
        </p:spPr>
      </p:pic>
      <p:pic>
        <p:nvPicPr>
          <p:cNvPr id="6" name="그림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491219" y="23228726"/>
            <a:ext cx="14479856" cy="10236614"/>
          </a:xfrm>
          <a:prstGeom prst="rect">
            <a:avLst/>
          </a:prstGeom>
        </p:spPr>
      </p:pic>
      <p:sp>
        <p:nvSpPr>
          <p:cNvPr id="32" name="양쪽 대괄호 31"/>
          <p:cNvSpPr/>
          <p:nvPr/>
        </p:nvSpPr>
        <p:spPr>
          <a:xfrm>
            <a:off x="16546988" y="16803226"/>
            <a:ext cx="14177463" cy="5169956"/>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블루프린트를 활용한 개발과 </a:t>
            </a:r>
            <a:r>
              <a:rPr lang="en-US" altLang="ko-KR" sz="4800" dirty="0" smtClean="0">
                <a:latin typeface="KoPub돋움체 Bold" panose="00000800000000000000" pitchFamily="2" charset="-127"/>
                <a:ea typeface="KoPub돋움체 Bold" panose="00000800000000000000" pitchFamily="2" charset="-127"/>
              </a:rPr>
              <a:t>C++</a:t>
            </a:r>
            <a:r>
              <a:rPr lang="ko-KR" altLang="en-US" sz="4800" dirty="0" smtClean="0">
                <a:latin typeface="KoPub돋움체 Bold" panose="00000800000000000000" pitchFamily="2" charset="-127"/>
                <a:ea typeface="KoPub돋움체 Bold" panose="00000800000000000000" pitchFamily="2" charset="-127"/>
              </a:rPr>
              <a:t>을 활용한 기능 구현 방식의 성능을 비교할 수 있는 시스템 개발</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err="1" smtClean="0">
                <a:solidFill>
                  <a:schemeClr val="tx1"/>
                </a:solidFill>
                <a:latin typeface="KoPub돋움체 Bold" panose="00000800000000000000" pitchFamily="2" charset="-127"/>
                <a:ea typeface="KoPub돋움체 Bold" panose="00000800000000000000" pitchFamily="2" charset="-127"/>
              </a:rPr>
              <a:t>블루프린트</a:t>
            </a:r>
            <a:r>
              <a:rPr lang="ko-KR" altLang="en-US" sz="4800" dirty="0" smtClean="0">
                <a:solidFill>
                  <a:schemeClr val="tx1"/>
                </a:solidFill>
                <a:latin typeface="KoPub돋움체 Bold" panose="00000800000000000000" pitchFamily="2" charset="-127"/>
                <a:ea typeface="KoPub돋움체 Bold" panose="00000800000000000000" pitchFamily="2" charset="-127"/>
              </a:rPr>
              <a:t> 방식의 </a:t>
            </a:r>
            <a:r>
              <a:rPr lang="en-US" altLang="ko-KR" sz="4800" dirty="0" smtClean="0">
                <a:solidFill>
                  <a:schemeClr val="tx1"/>
                </a:solidFill>
                <a:latin typeface="KoPub돋움체 Bold" panose="00000800000000000000" pitchFamily="2" charset="-127"/>
                <a:ea typeface="KoPub돋움체 Bold" panose="00000800000000000000" pitchFamily="2" charset="-127"/>
              </a:rPr>
              <a:t>Agile</a:t>
            </a:r>
            <a:r>
              <a:rPr lang="ko-KR" altLang="en-US" sz="4800" dirty="0">
                <a:latin typeface="KoPub돋움체 Bold" panose="00000800000000000000" pitchFamily="2" charset="-127"/>
                <a:ea typeface="KoPub돋움체 Bold" panose="00000800000000000000" pitchFamily="2" charset="-127"/>
              </a:rPr>
              <a:t> </a:t>
            </a:r>
            <a:r>
              <a:rPr lang="ko-KR" altLang="en-US" sz="4800" dirty="0" smtClean="0">
                <a:latin typeface="KoPub돋움체 Bold" panose="00000800000000000000" pitchFamily="2" charset="-127"/>
                <a:ea typeface="KoPub돋움체 Bold" panose="00000800000000000000" pitchFamily="2" charset="-127"/>
              </a:rPr>
              <a:t>개발 이후 지속적인 기능 최적화를 </a:t>
            </a:r>
            <a:r>
              <a:rPr lang="en-US" altLang="ko-KR" sz="4800" dirty="0" smtClean="0">
                <a:latin typeface="KoPub돋움체 Bold" panose="00000800000000000000" pitchFamily="2" charset="-127"/>
                <a:ea typeface="KoPub돋움체 Bold" panose="00000800000000000000" pitchFamily="2" charset="-127"/>
              </a:rPr>
              <a:t>C++</a:t>
            </a:r>
            <a:r>
              <a:rPr lang="ko-KR" altLang="en-US" sz="4800" dirty="0" smtClean="0">
                <a:latin typeface="KoPub돋움체 Bold" panose="00000800000000000000" pitchFamily="2" charset="-127"/>
                <a:ea typeface="KoPub돋움체 Bold" panose="00000800000000000000" pitchFamily="2" charset="-127"/>
              </a:rPr>
              <a:t>을 통해 달성</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게임 프로젝트의 개발 효율성과 성능 최적화를 동시에 달성하는 프로젝트 개발 방법 훈련</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spTree>
    <p:extLst>
      <p:ext uri="{BB962C8B-B14F-4D97-AF65-F5344CB8AC3E}">
        <p14:creationId xmlns:p14="http://schemas.microsoft.com/office/powerpoint/2010/main" val="20297914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637</TotalTime>
  <Words>1665</Words>
  <Application>Microsoft Office PowerPoint</Application>
  <PresentationFormat>사용자 지정</PresentationFormat>
  <Paragraphs>266</Paragraphs>
  <Slides>10</Slides>
  <Notes>8</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10</vt:i4>
      </vt:variant>
    </vt:vector>
  </HeadingPairs>
  <TitlesOfParts>
    <vt:vector size="17" baseType="lpstr">
      <vt:lpstr>KoPub돋움체 Bold</vt:lpstr>
      <vt:lpstr>맑은 고딕</vt:lpstr>
      <vt:lpstr>Arial</vt:lpstr>
      <vt:lpstr>Calibri</vt:lpstr>
      <vt:lpstr>Calibri Light</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lee</dc:creator>
  <cp:lastModifiedBy>Kang Young-Min</cp:lastModifiedBy>
  <cp:revision>69</cp:revision>
  <cp:lastPrinted>2019-10-21T06:24:25Z</cp:lastPrinted>
  <dcterms:created xsi:type="dcterms:W3CDTF">2019-10-17T08:44:31Z</dcterms:created>
  <dcterms:modified xsi:type="dcterms:W3CDTF">2019-10-22T00:28:35Z</dcterms:modified>
</cp:coreProperties>
</file>